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60"/>
  </p:notesMasterIdLst>
  <p:sldIdLst>
    <p:sldId id="332" r:id="rId4"/>
    <p:sldId id="331" r:id="rId5"/>
    <p:sldId id="304" r:id="rId6"/>
    <p:sldId id="257" r:id="rId7"/>
    <p:sldId id="258" r:id="rId8"/>
    <p:sldId id="259" r:id="rId9"/>
    <p:sldId id="261" r:id="rId10"/>
    <p:sldId id="260" r:id="rId11"/>
    <p:sldId id="262" r:id="rId12"/>
    <p:sldId id="279" r:id="rId13"/>
    <p:sldId id="280" r:id="rId14"/>
    <p:sldId id="281" r:id="rId15"/>
    <p:sldId id="282" r:id="rId16"/>
    <p:sldId id="263" r:id="rId17"/>
    <p:sldId id="266" r:id="rId18"/>
    <p:sldId id="267" r:id="rId19"/>
    <p:sldId id="264" r:id="rId20"/>
    <p:sldId id="305" r:id="rId21"/>
    <p:sldId id="273" r:id="rId22"/>
    <p:sldId id="300" r:id="rId23"/>
    <p:sldId id="289" r:id="rId24"/>
    <p:sldId id="290" r:id="rId25"/>
    <p:sldId id="274" r:id="rId26"/>
    <p:sldId id="292" r:id="rId27"/>
    <p:sldId id="293" r:id="rId28"/>
    <p:sldId id="306" r:id="rId29"/>
    <p:sldId id="291" r:id="rId30"/>
    <p:sldId id="275" r:id="rId31"/>
    <p:sldId id="276" r:id="rId32"/>
    <p:sldId id="277" r:id="rId33"/>
    <p:sldId id="278" r:id="rId34"/>
    <p:sldId id="283" r:id="rId35"/>
    <p:sldId id="284" r:id="rId36"/>
    <p:sldId id="285" r:id="rId37"/>
    <p:sldId id="333" r:id="rId38"/>
    <p:sldId id="316" r:id="rId39"/>
    <p:sldId id="317" r:id="rId40"/>
    <p:sldId id="318" r:id="rId41"/>
    <p:sldId id="330" r:id="rId42"/>
    <p:sldId id="336" r:id="rId43"/>
    <p:sldId id="337" r:id="rId44"/>
    <p:sldId id="348" r:id="rId45"/>
    <p:sldId id="349" r:id="rId46"/>
    <p:sldId id="350" r:id="rId47"/>
    <p:sldId id="351" r:id="rId48"/>
    <p:sldId id="352" r:id="rId49"/>
    <p:sldId id="353" r:id="rId50"/>
    <p:sldId id="354" r:id="rId51"/>
    <p:sldId id="355" r:id="rId52"/>
    <p:sldId id="356" r:id="rId53"/>
    <p:sldId id="314" r:id="rId54"/>
    <p:sldId id="315" r:id="rId55"/>
    <p:sldId id="358" r:id="rId56"/>
    <p:sldId id="359" r:id="rId57"/>
    <p:sldId id="324" r:id="rId58"/>
    <p:sldId id="365"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28" autoAdjust="0"/>
    <p:restoredTop sz="87519" autoAdjust="0"/>
  </p:normalViewPr>
  <p:slideViewPr>
    <p:cSldViewPr>
      <p:cViewPr varScale="1">
        <p:scale>
          <a:sx n="100" d="100"/>
          <a:sy n="100" d="100"/>
        </p:scale>
        <p:origin x="1512" y="84"/>
      </p:cViewPr>
      <p:guideLst>
        <p:guide orient="horz" pos="2160"/>
        <p:guide pos="2880"/>
      </p:guideLst>
    </p:cSldViewPr>
  </p:slideViewPr>
  <p:notesTextViewPr>
    <p:cViewPr>
      <p:scale>
        <a:sx n="1" d="1"/>
        <a:sy n="1" d="1"/>
      </p:scale>
      <p:origin x="0" y="0"/>
    </p:cViewPr>
  </p:notesTextViewPr>
  <p:sorterViewPr>
    <p:cViewPr>
      <p:scale>
        <a:sx n="150" d="100"/>
        <a:sy n="150" d="100"/>
      </p:scale>
      <p:origin x="0" y="1536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105399-F835-4B4F-8149-1B44EDAF4169}" type="datetimeFigureOut">
              <a:rPr lang="en-US" smtClean="0"/>
              <a:t>8/24/2023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6CCC44-76D4-458C-8E6F-EB4E7A964860}" type="slidenum">
              <a:rPr lang="en-US" smtClean="0"/>
              <a:t>‹#›</a:t>
            </a:fld>
            <a:endParaRPr lang="en-US"/>
          </a:p>
        </p:txBody>
      </p:sp>
    </p:spTree>
    <p:extLst>
      <p:ext uri="{BB962C8B-B14F-4D97-AF65-F5344CB8AC3E}">
        <p14:creationId xmlns:p14="http://schemas.microsoft.com/office/powerpoint/2010/main" val="147554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25" y="757238"/>
            <a:ext cx="5040313" cy="3779837"/>
          </a:xfr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9A6CCC44-76D4-458C-8E6F-EB4E7A964860}" type="slidenum">
              <a:rPr kumimoji="0" lang="en-US" sz="1400" b="0" i="0" u="none" strike="noStrike" kern="1200" cap="none" spc="0" normalizeH="0" baseline="0" noProof="0">
                <a:ln>
                  <a:noFill/>
                </a:ln>
                <a:solidFill>
                  <a:prstClr val="black"/>
                </a:solidFill>
                <a:effectLst/>
                <a:uLnTx/>
                <a:uFillTx/>
                <a:latin typeface="Calibri"/>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1</a:t>
            </a:fld>
            <a:endParaRPr kumimoji="0" lang="en-US"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5832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fld id="{5DF2B617-566A-4733-9727-F33C79C889A8}" type="slidenum">
              <a:rPr lang="en-US"/>
              <a:pPr/>
              <a:t>11</a:t>
            </a:fld>
            <a:endParaRPr lang="en-US"/>
          </a:p>
        </p:txBody>
      </p:sp>
      <p:sp>
        <p:nvSpPr>
          <p:cNvPr id="60419" name="Rectangle 2"/>
          <p:cNvSpPr>
            <a:spLocks noGrp="1" noRot="1" noChangeAspect="1" noChangeArrowheads="1" noTextEdit="1"/>
          </p:cNvSpPr>
          <p:nvPr>
            <p:ph type="sldImg"/>
          </p:nvPr>
        </p:nvSpPr>
        <p:spPr>
          <a:xfrm>
            <a:off x="1257300" y="719138"/>
            <a:ext cx="4800600" cy="3600450"/>
          </a:xfrm>
          <a:prstGeom prst="rect">
            <a:avLst/>
          </a:prstGeom>
          <a:ln/>
        </p:spPr>
      </p:sp>
      <p:sp>
        <p:nvSpPr>
          <p:cNvPr id="60420" name="Rectangle 3"/>
          <p:cNvSpPr>
            <a:spLocks noGrp="1" noChangeArrowheads="1"/>
          </p:cNvSpPr>
          <p:nvPr>
            <p:ph type="body" idx="1"/>
          </p:nvPr>
        </p:nvSpPr>
        <p:spPr/>
        <p:txBody>
          <a:bodyPr/>
          <a:lstStyle/>
          <a:p>
            <a:pPr eaLnBrk="1" hangingPunct="1"/>
            <a:r>
              <a:rPr lang="en-US" sz="2500">
                <a:latin typeface="Bookman Old Style" pitchFamily="18" charset="0"/>
              </a:rPr>
              <a:t>Same MTLE patient shown </a:t>
            </a:r>
            <a:r>
              <a:rPr lang="en-US" sz="2500" b="1" u="sng">
                <a:solidFill>
                  <a:srgbClr val="FFFF00"/>
                </a:solidFill>
                <a:latin typeface="Bookman Old Style" pitchFamily="18" charset="0"/>
              </a:rPr>
              <a:t>with</a:t>
            </a:r>
            <a:r>
              <a:rPr lang="en-US" sz="2500">
                <a:solidFill>
                  <a:srgbClr val="FFFF00"/>
                </a:solidFill>
                <a:latin typeface="Bookman Old Style" pitchFamily="18" charset="0"/>
              </a:rPr>
              <a:t> (B) sphenoidal electrodes</a:t>
            </a:r>
            <a:r>
              <a:rPr lang="en-US" sz="2500">
                <a:latin typeface="Bookman Old Style" pitchFamily="18" charset="0"/>
              </a:rPr>
              <a:t>. A series of sphenoidal sharp waves escapes detection on the standard montage.</a:t>
            </a:r>
            <a:br>
              <a:rPr lang="en-US" sz="2500"/>
            </a:br>
            <a:endParaRPr lang="en-US" sz="2500"/>
          </a:p>
        </p:txBody>
      </p:sp>
    </p:spTree>
    <p:extLst>
      <p:ext uri="{BB962C8B-B14F-4D97-AF65-F5344CB8AC3E}">
        <p14:creationId xmlns:p14="http://schemas.microsoft.com/office/powerpoint/2010/main" val="3112986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p>
            <a:fld id="{B6723923-02DF-44DE-A48F-F059584B3EFB}" type="slidenum">
              <a:rPr lang="en-US"/>
              <a:pPr/>
              <a:t>12</a:t>
            </a:fld>
            <a:endParaRPr lang="en-US"/>
          </a:p>
        </p:txBody>
      </p:sp>
      <p:sp>
        <p:nvSpPr>
          <p:cNvPr id="62467" name="Rectangle 2"/>
          <p:cNvSpPr>
            <a:spLocks noGrp="1" noRot="1" noChangeAspect="1" noChangeArrowheads="1" noTextEdit="1"/>
          </p:cNvSpPr>
          <p:nvPr>
            <p:ph type="sldImg"/>
          </p:nvPr>
        </p:nvSpPr>
        <p:spPr>
          <a:xfrm>
            <a:off x="1271588" y="714375"/>
            <a:ext cx="4773612" cy="3579813"/>
          </a:xfrm>
          <a:prstGeom prst="rect">
            <a:avLst/>
          </a:prstGeom>
          <a:ln/>
        </p:spPr>
      </p:sp>
      <p:sp>
        <p:nvSpPr>
          <p:cNvPr id="62468" name="Rectangle 3"/>
          <p:cNvSpPr>
            <a:spLocks noGrp="1" noChangeArrowheads="1"/>
          </p:cNvSpPr>
          <p:nvPr>
            <p:ph type="body" idx="1"/>
          </p:nvPr>
        </p:nvSpPr>
        <p:spPr>
          <a:xfrm>
            <a:off x="975694" y="4533355"/>
            <a:ext cx="5363817" cy="4374316"/>
          </a:xfrm>
        </p:spPr>
        <p:txBody>
          <a:bodyPr/>
          <a:lstStyle/>
          <a:p>
            <a:pPr eaLnBrk="1" hangingPunct="1"/>
            <a:r>
              <a:rPr lang="en-US" b="1">
                <a:latin typeface="Verdana" pitchFamily="34" charset="0"/>
              </a:rPr>
              <a:t>Temporal spike with abnormal background</a:t>
            </a:r>
            <a:r>
              <a:rPr lang="en-US">
                <a:latin typeface="Verdana" pitchFamily="34" charset="0"/>
              </a:rPr>
              <a:t>. </a:t>
            </a:r>
            <a:r>
              <a:rPr lang="en-US" b="1">
                <a:latin typeface="Arial" charset="0"/>
              </a:rPr>
              <a:t>63 years</a:t>
            </a:r>
            <a:r>
              <a:rPr lang="en-US">
                <a:latin typeface="Arial" charset="0"/>
              </a:rPr>
              <a:t>. Abnormal temporal spikes are accompanied by focal background abnormalities. Hyperventilation here elicited </a:t>
            </a:r>
            <a:r>
              <a:rPr lang="en-US" b="1">
                <a:latin typeface="Arial" charset="0"/>
              </a:rPr>
              <a:t>3-5 Hz low to medium voltage</a:t>
            </a:r>
            <a:r>
              <a:rPr lang="en-US">
                <a:latin typeface="Arial" charset="0"/>
              </a:rPr>
              <a:t> waves in the left anterior-midtemporal region (F7-T3) and </a:t>
            </a:r>
            <a:r>
              <a:rPr lang="en-US" b="1">
                <a:latin typeface="Arial" charset="0"/>
              </a:rPr>
              <a:t>rare low voltage delta activity</a:t>
            </a:r>
            <a:r>
              <a:rPr lang="en-US">
                <a:latin typeface="Arial" charset="0"/>
              </a:rPr>
              <a:t> in the same area. Note the </a:t>
            </a:r>
            <a:r>
              <a:rPr lang="en-US" b="1">
                <a:latin typeface="Arial" charset="0"/>
              </a:rPr>
              <a:t>normal right temporal background activity</a:t>
            </a:r>
            <a:r>
              <a:rPr lang="en-US">
                <a:latin typeface="Arial" charset="0"/>
              </a:rPr>
              <a:t>; the only alteration is a mild fluctuation of its amplitude and some slow eye movements. </a:t>
            </a:r>
            <a:endParaRPr lang="en-US"/>
          </a:p>
        </p:txBody>
      </p:sp>
    </p:spTree>
    <p:extLst>
      <p:ext uri="{BB962C8B-B14F-4D97-AF65-F5344CB8AC3E}">
        <p14:creationId xmlns:p14="http://schemas.microsoft.com/office/powerpoint/2010/main" val="3291770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a:prstGeom prst="rect">
            <a:avLst/>
          </a:prstGeom>
        </p:spPr>
      </p:sp>
      <p:sp>
        <p:nvSpPr>
          <p:cNvPr id="3" name="Notes Placeholder 2"/>
          <p:cNvSpPr>
            <a:spLocks noGrp="1"/>
          </p:cNvSpPr>
          <p:nvPr>
            <p:ph type="body" idx="1"/>
          </p:nvPr>
        </p:nvSpPr>
        <p:spPr/>
        <p:txBody>
          <a:bodyPr/>
          <a:lstStyle/>
          <a:p>
            <a:pPr defTabSz="966562">
              <a:defRPr/>
            </a:pPr>
            <a:r>
              <a:rPr lang="en-US" dirty="0"/>
              <a:t>Common locations of focal spike/sharp wave discharges, in the approximate order of frequency, are temporal, frontal, </a:t>
            </a:r>
            <a:r>
              <a:rPr lang="en-US" dirty="0" err="1"/>
              <a:t>centrotemporal</a:t>
            </a:r>
            <a:r>
              <a:rPr lang="en-US" dirty="0"/>
              <a:t>, parietal, occipital, and midline central and/or </a:t>
            </a:r>
            <a:r>
              <a:rPr lang="en-US" dirty="0" err="1"/>
              <a:t>paracentral</a:t>
            </a:r>
            <a:r>
              <a:rPr lang="en-US" dirty="0"/>
              <a:t>. The clinical correlation of focal spikes/sharp waves is with focal epilepsy.</a:t>
            </a:r>
            <a:r>
              <a:rPr lang="en-US" i="1" dirty="0"/>
              <a:t> </a:t>
            </a:r>
            <a:r>
              <a:rPr lang="en-US" dirty="0"/>
              <a:t>The degree of association with epilepsy is not the same for all locations of focal spikes/sharp waves{</a:t>
            </a:r>
            <a:r>
              <a:rPr lang="en-US" dirty="0" err="1"/>
              <a:t>Kellaway</a:t>
            </a:r>
            <a:r>
              <a:rPr lang="en-US" dirty="0"/>
              <a:t>, 1980 #156. For instance, the association is better for temporal spikes/sharp waves than for </a:t>
            </a:r>
            <a:r>
              <a:rPr lang="en-US" dirty="0" err="1"/>
              <a:t>rolandic</a:t>
            </a:r>
            <a:r>
              <a:rPr lang="en-US" dirty="0"/>
              <a:t> or occipital spikes/sharp waves. Approximately 90% of children with anterior temporal spikes have seizures, whereas seizures are present in only 38% of those with </a:t>
            </a:r>
            <a:r>
              <a:rPr lang="en-US" dirty="0" err="1"/>
              <a:t>rolandic</a:t>
            </a:r>
            <a:r>
              <a:rPr lang="en-US" dirty="0"/>
              <a:t> spikes.  The temporal lobe tissues, especially the hippocampus and the amygdala, are some of the most epileptogenic tissues of the brain. The temporal lobes are also frequently involved in pathologic conditions, such as hypoxia, strokes, tumors, trauma, and vascular malformations. In contrast, many children with occipital IED do not have epilepsy {</a:t>
            </a:r>
            <a:r>
              <a:rPr lang="en-US" dirty="0" err="1"/>
              <a:t>Fois</a:t>
            </a:r>
            <a:r>
              <a:rPr lang="en-US" dirty="0"/>
              <a:t>, 1988 #171}, and occipital IED are encountered in non-epileptic persons with migraine disorders {</a:t>
            </a:r>
            <a:r>
              <a:rPr lang="en-US" dirty="0" err="1"/>
              <a:t>Slatter</a:t>
            </a:r>
            <a:r>
              <a:rPr lang="en-US" dirty="0"/>
              <a:t>, 1968 #173}. About 60% of children with occipital spikes do not have epileptic seizure disorders. </a:t>
            </a:r>
            <a:r>
              <a:rPr lang="en-US" i="1" dirty="0"/>
              <a:t>“</a:t>
            </a:r>
            <a:r>
              <a:rPr lang="en-US" dirty="0"/>
              <a:t>Needle spikes” in the occipital regions can be observed in the EEG of children who have congenital blindness but who do not develop seizures {</a:t>
            </a:r>
            <a:r>
              <a:rPr lang="en-US" dirty="0" err="1"/>
              <a:t>Kellaway</a:t>
            </a:r>
            <a:r>
              <a:rPr lang="en-US" dirty="0"/>
              <a:t>, 1955 #172}.</a:t>
            </a:r>
            <a:r>
              <a:rPr lang="en-US" i="1" dirty="0"/>
              <a:t> </a:t>
            </a:r>
            <a:r>
              <a:rPr lang="en-US" dirty="0"/>
              <a:t>These occipital spikes are low in amplitude and narrow but sharp in configuration.</a:t>
            </a:r>
          </a:p>
          <a:p>
            <a:endParaRPr lang="en-US" dirty="0"/>
          </a:p>
        </p:txBody>
      </p:sp>
      <p:sp>
        <p:nvSpPr>
          <p:cNvPr id="4" name="Slide Number Placeholder 3"/>
          <p:cNvSpPr>
            <a:spLocks noGrp="1"/>
          </p:cNvSpPr>
          <p:nvPr>
            <p:ph type="sldNum" sz="quarter" idx="10"/>
          </p:nvPr>
        </p:nvSpPr>
        <p:spPr/>
        <p:txBody>
          <a:bodyPr/>
          <a:lstStyle/>
          <a:p>
            <a:fld id="{9A6CCC44-76D4-458C-8E6F-EB4E7A964860}" type="slidenum">
              <a:rPr lang="en-US" smtClean="0"/>
              <a:t>14</a:t>
            </a:fld>
            <a:endParaRPr lang="en-US"/>
          </a:p>
        </p:txBody>
      </p:sp>
    </p:spTree>
    <p:extLst>
      <p:ext uri="{BB962C8B-B14F-4D97-AF65-F5344CB8AC3E}">
        <p14:creationId xmlns:p14="http://schemas.microsoft.com/office/powerpoint/2010/main" val="464334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a:prstGeom prst="rect">
            <a:avLst/>
          </a:prstGeom>
        </p:spPr>
      </p:sp>
      <p:sp>
        <p:nvSpPr>
          <p:cNvPr id="3" name="Notes Placeholder 2"/>
          <p:cNvSpPr>
            <a:spLocks noGrp="1"/>
          </p:cNvSpPr>
          <p:nvPr>
            <p:ph type="body" idx="1"/>
          </p:nvPr>
        </p:nvSpPr>
        <p:spPr/>
        <p:txBody>
          <a:bodyPr/>
          <a:lstStyle/>
          <a:p>
            <a:r>
              <a:rPr lang="en-US" dirty="0"/>
              <a:t>Most focal spikes/sharp waves are surface-negative at the scalp. Scalp surface-positive spikes/sharp waves are not common in the adult patient. They are more frequently encountered in newborns with periventricular hemorrhage or </a:t>
            </a:r>
            <a:r>
              <a:rPr lang="en-US" dirty="0" err="1"/>
              <a:t>leukomalacia</a:t>
            </a:r>
            <a:r>
              <a:rPr lang="en-US" dirty="0"/>
              <a:t>, in young children with multifocal spikes/sharp waves, especially in the background of global encephalopathy such as ischemic injury or lipid storage diseases {Bergen, 1979 #460; </a:t>
            </a:r>
            <a:r>
              <a:rPr lang="en-US" dirty="0" err="1"/>
              <a:t>Cukier</a:t>
            </a:r>
            <a:r>
              <a:rPr lang="en-US" dirty="0"/>
              <a:t>, 1974 #461}.</a:t>
            </a:r>
          </a:p>
          <a:p>
            <a:r>
              <a:rPr lang="en-US" i="1" dirty="0"/>
              <a:t> </a:t>
            </a:r>
            <a:endParaRPr lang="en-US" dirty="0"/>
          </a:p>
          <a:p>
            <a:r>
              <a:rPr lang="en-US" dirty="0"/>
              <a:t>The identification of focal spikes/sharp waves is a very important component in the diagnosis of benign age-related epilepsy syndromes (see chapter on pediatric EEG).  Focal spikes/sharp waves in the benign epilepsy syndromes have distributions, morphology, and activating factors that are characteristic for each syndrome. The most common benign focal epilepsy syndrome is Benign Epilepsy of Childhood with </a:t>
            </a:r>
            <a:r>
              <a:rPr lang="en-US" dirty="0" err="1"/>
              <a:t>Centrotemporal</a:t>
            </a:r>
            <a:r>
              <a:rPr lang="en-US" dirty="0"/>
              <a:t> Spikes (Benign Epilepsy with </a:t>
            </a:r>
            <a:r>
              <a:rPr lang="en-US" dirty="0" err="1"/>
              <a:t>Centrotemoral</a:t>
            </a:r>
            <a:r>
              <a:rPr lang="en-US" dirty="0"/>
              <a:t> Spikes BECT, or Benign </a:t>
            </a:r>
            <a:r>
              <a:rPr lang="en-US" dirty="0" err="1"/>
              <a:t>Rolandic</a:t>
            </a:r>
            <a:r>
              <a:rPr lang="en-US" dirty="0"/>
              <a:t> Epilepsy). Other childhood syndromes of focal epilepsy are Benign Childhood Epilepsy with Occipital Paroxysms  and the syndrome of Early-onset Childhood Seizures with Occipital Spikes or the Panayiotopoulos syndrome {</a:t>
            </a:r>
            <a:r>
              <a:rPr lang="en-US" dirty="0" err="1"/>
              <a:t>Caraballo</a:t>
            </a:r>
            <a:r>
              <a:rPr lang="en-US" dirty="0"/>
              <a:t>, 2000 #174}.</a:t>
            </a:r>
          </a:p>
          <a:p>
            <a:endParaRPr lang="en-US" dirty="0"/>
          </a:p>
        </p:txBody>
      </p:sp>
      <p:sp>
        <p:nvSpPr>
          <p:cNvPr id="4" name="Slide Number Placeholder 3"/>
          <p:cNvSpPr>
            <a:spLocks noGrp="1"/>
          </p:cNvSpPr>
          <p:nvPr>
            <p:ph type="sldNum" sz="quarter" idx="10"/>
          </p:nvPr>
        </p:nvSpPr>
        <p:spPr/>
        <p:txBody>
          <a:bodyPr/>
          <a:lstStyle/>
          <a:p>
            <a:fld id="{9A6CCC44-76D4-458C-8E6F-EB4E7A964860}" type="slidenum">
              <a:rPr lang="en-US" smtClean="0"/>
              <a:t>15</a:t>
            </a:fld>
            <a:endParaRPr lang="en-US"/>
          </a:p>
        </p:txBody>
      </p:sp>
    </p:spTree>
    <p:extLst>
      <p:ext uri="{BB962C8B-B14F-4D97-AF65-F5344CB8AC3E}">
        <p14:creationId xmlns:p14="http://schemas.microsoft.com/office/powerpoint/2010/main" val="4166852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a:prstGeom prst="rect">
            <a:avLst/>
          </a:prstGeom>
        </p:spPr>
      </p:sp>
      <p:sp>
        <p:nvSpPr>
          <p:cNvPr id="3" name="Notes Placeholder 2"/>
          <p:cNvSpPr>
            <a:spLocks noGrp="1"/>
          </p:cNvSpPr>
          <p:nvPr>
            <p:ph type="body" idx="1"/>
          </p:nvPr>
        </p:nvSpPr>
        <p:spPr/>
        <p:txBody>
          <a:bodyPr/>
          <a:lstStyle/>
          <a:p>
            <a:r>
              <a:rPr lang="en-US" dirty="0"/>
              <a:t>Scalp recorded EEG from a 20 year old status post 2 receptive neocortical surgeries of the right frontal temporal regions shows, and the first panel a positive spike over T4 and in the second and negative spike maximum over F8 and T4</a:t>
            </a:r>
          </a:p>
        </p:txBody>
      </p:sp>
      <p:sp>
        <p:nvSpPr>
          <p:cNvPr id="4" name="Slide Number Placeholder 3"/>
          <p:cNvSpPr>
            <a:spLocks noGrp="1"/>
          </p:cNvSpPr>
          <p:nvPr>
            <p:ph type="sldNum" sz="quarter" idx="10"/>
          </p:nvPr>
        </p:nvSpPr>
        <p:spPr/>
        <p:txBody>
          <a:bodyPr/>
          <a:lstStyle/>
          <a:p>
            <a:fld id="{9A6CCC44-76D4-458C-8E6F-EB4E7A964860}" type="slidenum">
              <a:rPr lang="en-US" smtClean="0"/>
              <a:t>16</a:t>
            </a:fld>
            <a:endParaRPr lang="en-US"/>
          </a:p>
        </p:txBody>
      </p:sp>
    </p:spTree>
    <p:extLst>
      <p:ext uri="{BB962C8B-B14F-4D97-AF65-F5344CB8AC3E}">
        <p14:creationId xmlns:p14="http://schemas.microsoft.com/office/powerpoint/2010/main" val="3698072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a:prstGeom prst="rect">
            <a:avLst/>
          </a:prstGeom>
        </p:spPr>
      </p:sp>
      <p:sp>
        <p:nvSpPr>
          <p:cNvPr id="3" name="Notes Placeholder 2"/>
          <p:cNvSpPr>
            <a:spLocks noGrp="1"/>
          </p:cNvSpPr>
          <p:nvPr>
            <p:ph type="body" idx="1"/>
          </p:nvPr>
        </p:nvSpPr>
        <p:spPr/>
        <p:txBody>
          <a:bodyPr/>
          <a:lstStyle/>
          <a:p>
            <a:r>
              <a:rPr lang="en-US" dirty="0"/>
              <a:t>Most focal spikes/sharp waves are surface-negative at the scalp. Scalp surface-positive spikes/sharp waves are not common in the adult patient. They are more frequently encountered in newborns with periventricular hemorrhage or </a:t>
            </a:r>
            <a:r>
              <a:rPr lang="en-US" dirty="0" err="1"/>
              <a:t>leukomalacia</a:t>
            </a:r>
            <a:r>
              <a:rPr lang="en-US" dirty="0"/>
              <a:t>, in young children with multifocal spikes/sharp waves, especially in the background of global encephalopathy such as ischemic injury or lipid storage diseases {Bergen, 1979 #460; </a:t>
            </a:r>
            <a:r>
              <a:rPr lang="en-US" dirty="0" err="1"/>
              <a:t>Cukier</a:t>
            </a:r>
            <a:r>
              <a:rPr lang="en-US" dirty="0"/>
              <a:t>, 1974 #461}.</a:t>
            </a:r>
          </a:p>
          <a:p>
            <a:r>
              <a:rPr lang="en-US" i="1" dirty="0"/>
              <a:t> </a:t>
            </a:r>
            <a:endParaRPr lang="en-US" dirty="0"/>
          </a:p>
          <a:p>
            <a:r>
              <a:rPr lang="en-US" dirty="0"/>
              <a:t>The identification of focal spikes/sharp waves is a very important component in the diagnosis of benign age-related epilepsy syndromes (see chapter on pediatric EEG).  Focal spikes/sharp waves in the benign epilepsy syndromes have distributions, morphology, and activating factors that are characteristic for each syndrome. The most common benign focal epilepsy syndrome is Benign Epilepsy of Childhood with </a:t>
            </a:r>
            <a:r>
              <a:rPr lang="en-US" dirty="0" err="1"/>
              <a:t>Centrotemporal</a:t>
            </a:r>
            <a:r>
              <a:rPr lang="en-US" dirty="0"/>
              <a:t> Spikes (Benign Epilepsy with </a:t>
            </a:r>
            <a:r>
              <a:rPr lang="en-US" dirty="0" err="1"/>
              <a:t>Centrotemoral</a:t>
            </a:r>
            <a:r>
              <a:rPr lang="en-US" dirty="0"/>
              <a:t> Spikes BECT, or Benign </a:t>
            </a:r>
            <a:r>
              <a:rPr lang="en-US" dirty="0" err="1"/>
              <a:t>Rolandic</a:t>
            </a:r>
            <a:r>
              <a:rPr lang="en-US" dirty="0"/>
              <a:t> Epilepsy). Other childhood syndromes of focal epilepsy are Benign Childhood Epilepsy with Occipital Paroxysms  and the syndrome of Early-onset Childhood Seizures with Occipital Spikes or the Panayiotopoulos syndrome {</a:t>
            </a:r>
            <a:r>
              <a:rPr lang="en-US" dirty="0" err="1"/>
              <a:t>Caraballo</a:t>
            </a:r>
            <a:r>
              <a:rPr lang="en-US" dirty="0"/>
              <a:t>, 2000 #174}.</a:t>
            </a:r>
          </a:p>
          <a:p>
            <a:endParaRPr lang="en-US" dirty="0"/>
          </a:p>
        </p:txBody>
      </p:sp>
      <p:sp>
        <p:nvSpPr>
          <p:cNvPr id="4" name="Slide Number Placeholder 3"/>
          <p:cNvSpPr>
            <a:spLocks noGrp="1"/>
          </p:cNvSpPr>
          <p:nvPr>
            <p:ph type="sldNum" sz="quarter" idx="10"/>
          </p:nvPr>
        </p:nvSpPr>
        <p:spPr/>
        <p:txBody>
          <a:bodyPr/>
          <a:lstStyle/>
          <a:p>
            <a:fld id="{9A6CCC44-76D4-458C-8E6F-EB4E7A964860}" type="slidenum">
              <a:rPr lang="en-US" smtClean="0"/>
              <a:t>17</a:t>
            </a:fld>
            <a:endParaRPr lang="en-US"/>
          </a:p>
        </p:txBody>
      </p:sp>
    </p:spTree>
    <p:extLst>
      <p:ext uri="{BB962C8B-B14F-4D97-AF65-F5344CB8AC3E}">
        <p14:creationId xmlns:p14="http://schemas.microsoft.com/office/powerpoint/2010/main" val="853651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a:prstGeom prst="rect">
            <a:avLst/>
          </a:prstGeom>
        </p:spPr>
      </p:sp>
      <p:sp>
        <p:nvSpPr>
          <p:cNvPr id="3" name="Notes Placeholder 2"/>
          <p:cNvSpPr>
            <a:spLocks noGrp="1"/>
          </p:cNvSpPr>
          <p:nvPr>
            <p:ph type="body" idx="1"/>
          </p:nvPr>
        </p:nvSpPr>
        <p:spPr/>
        <p:txBody>
          <a:bodyPr/>
          <a:lstStyle/>
          <a:p>
            <a:r>
              <a:rPr lang="en-US" dirty="0"/>
              <a:t>	TIRDA consists of intermittent sinusoidal trains of rhythmic 1 to 4 Hz waves at the temporal lobe, lasting for about 5 seconds (see Fig. 4) {</a:t>
            </a:r>
            <a:r>
              <a:rPr lang="en-US" dirty="0" err="1"/>
              <a:t>Reiher</a:t>
            </a:r>
            <a:r>
              <a:rPr lang="en-US" dirty="0"/>
              <a:t>, 1989 #180; Normand, 1995 #181} The most common rate of the discharge is 2 to 3 Hz. The predominant location is the anterior temporal lobe, but posterior TIRDA can also be observed. TIRDA appears either during wake or drowsiness and sleep. </a:t>
            </a:r>
          </a:p>
          <a:p>
            <a:r>
              <a:rPr lang="en-US" dirty="0"/>
              <a:t> </a:t>
            </a:r>
          </a:p>
          <a:p>
            <a:r>
              <a:rPr lang="en-US" dirty="0" err="1"/>
              <a:t>Reiher</a:t>
            </a:r>
            <a:r>
              <a:rPr lang="en-US" dirty="0"/>
              <a:t> and colleagues {</a:t>
            </a:r>
            <a:r>
              <a:rPr lang="en-US" dirty="0" err="1"/>
              <a:t>Reiher</a:t>
            </a:r>
            <a:r>
              <a:rPr lang="en-US" dirty="0"/>
              <a:t>, 1989 #180} have demonstrated that TIRDA has very high correlation with history of temporal lobe seizures. In a case-control study, all patients were shown to have complex focal epilepsy {Normand, 1995 #181}. Majority of the patients with TIRDA also had temporal spikes/sharp waves on their EEGs. Temporal depth electrode recording during the occurrence of TIRDA on the scalp showed active spiking activity at the </a:t>
            </a:r>
            <a:r>
              <a:rPr lang="en-US" dirty="0" err="1"/>
              <a:t>amygdalo</a:t>
            </a:r>
            <a:r>
              <a:rPr lang="en-US" dirty="0"/>
              <a:t>-hippocampal structure. Association with underlying structural lesions is also high. Two-thirds of the patients had a pathological lesion at the temporal lobe. </a:t>
            </a:r>
            <a:endParaRPr lang="en-US" b="0" dirty="0"/>
          </a:p>
        </p:txBody>
      </p:sp>
      <p:sp>
        <p:nvSpPr>
          <p:cNvPr id="4" name="Slide Number Placeholder 3"/>
          <p:cNvSpPr>
            <a:spLocks noGrp="1"/>
          </p:cNvSpPr>
          <p:nvPr>
            <p:ph type="sldNum" sz="quarter" idx="10"/>
          </p:nvPr>
        </p:nvSpPr>
        <p:spPr/>
        <p:txBody>
          <a:bodyPr/>
          <a:lstStyle/>
          <a:p>
            <a:fld id="{9A6CCC44-76D4-458C-8E6F-EB4E7A964860}" type="slidenum">
              <a:rPr lang="en-US" smtClean="0"/>
              <a:t>19</a:t>
            </a:fld>
            <a:endParaRPr lang="en-US"/>
          </a:p>
        </p:txBody>
      </p:sp>
    </p:spTree>
    <p:extLst>
      <p:ext uri="{BB962C8B-B14F-4D97-AF65-F5344CB8AC3E}">
        <p14:creationId xmlns:p14="http://schemas.microsoft.com/office/powerpoint/2010/main" val="3281516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fld id="{E4217C53-D779-4F38-9F9D-C64A846DFCC4}" type="slidenum">
              <a:rPr lang="en-US"/>
              <a:pPr/>
              <a:t>21</a:t>
            </a:fld>
            <a:endParaRPr lang="en-US"/>
          </a:p>
        </p:txBody>
      </p:sp>
      <p:sp>
        <p:nvSpPr>
          <p:cNvPr id="31747" name="Rectangle 2"/>
          <p:cNvSpPr>
            <a:spLocks noGrp="1" noRot="1" noChangeAspect="1" noChangeArrowheads="1" noTextEdit="1"/>
          </p:cNvSpPr>
          <p:nvPr>
            <p:ph type="sldImg"/>
          </p:nvPr>
        </p:nvSpPr>
        <p:spPr>
          <a:xfrm>
            <a:off x="1257300" y="719138"/>
            <a:ext cx="4800600" cy="3600450"/>
          </a:xfrm>
          <a:prstGeom prst="rect">
            <a:avLst/>
          </a:prstGeom>
          <a:ln/>
        </p:spPr>
      </p:sp>
      <p:sp>
        <p:nvSpPr>
          <p:cNvPr id="31748"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4203636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fld id="{5323D089-F87D-4DEA-A337-A2D287BFF220}" type="slidenum">
              <a:rPr lang="en-US"/>
              <a:pPr/>
              <a:t>22</a:t>
            </a:fld>
            <a:endParaRPr lang="en-US"/>
          </a:p>
        </p:txBody>
      </p:sp>
      <p:sp>
        <p:nvSpPr>
          <p:cNvPr id="32771" name="Rectangle 2"/>
          <p:cNvSpPr>
            <a:spLocks noGrp="1" noRot="1" noChangeAspect="1" noChangeArrowheads="1" noTextEdit="1"/>
          </p:cNvSpPr>
          <p:nvPr>
            <p:ph type="sldImg"/>
          </p:nvPr>
        </p:nvSpPr>
        <p:spPr>
          <a:xfrm>
            <a:off x="1271588" y="714375"/>
            <a:ext cx="4773612" cy="3579813"/>
          </a:xfrm>
          <a:prstGeom prst="rect">
            <a:avLst/>
          </a:prstGeom>
          <a:ln/>
        </p:spPr>
      </p:sp>
      <p:sp>
        <p:nvSpPr>
          <p:cNvPr id="32772" name="Rectangle 3"/>
          <p:cNvSpPr>
            <a:spLocks noGrp="1" noChangeArrowheads="1"/>
          </p:cNvSpPr>
          <p:nvPr>
            <p:ph type="body" idx="1"/>
          </p:nvPr>
        </p:nvSpPr>
        <p:spPr>
          <a:xfrm>
            <a:off x="975694" y="4533355"/>
            <a:ext cx="5363817" cy="4374316"/>
          </a:xfrm>
        </p:spPr>
        <p:txBody>
          <a:bodyPr/>
          <a:lstStyle/>
          <a:p>
            <a:pPr eaLnBrk="1" hangingPunct="1"/>
            <a:endParaRPr lang="en-US" dirty="0"/>
          </a:p>
        </p:txBody>
      </p:sp>
    </p:spTree>
    <p:extLst>
      <p:ext uri="{BB962C8B-B14F-4D97-AF65-F5344CB8AC3E}">
        <p14:creationId xmlns:p14="http://schemas.microsoft.com/office/powerpoint/2010/main" val="3498131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a:prstGeom prst="rect">
            <a:avLst/>
          </a:prstGeom>
        </p:spPr>
      </p:sp>
      <p:sp>
        <p:nvSpPr>
          <p:cNvPr id="3" name="Notes Placeholder 2"/>
          <p:cNvSpPr>
            <a:spLocks noGrp="1"/>
          </p:cNvSpPr>
          <p:nvPr>
            <p:ph type="body" idx="1"/>
          </p:nvPr>
        </p:nvSpPr>
        <p:spPr/>
        <p:txBody>
          <a:bodyPr/>
          <a:lstStyle/>
          <a:p>
            <a:r>
              <a:rPr lang="en-US" b="1" dirty="0"/>
              <a:t>Generalized IED</a:t>
            </a:r>
          </a:p>
          <a:p>
            <a:r>
              <a:rPr lang="en-US" i="1" dirty="0"/>
              <a:t> </a:t>
            </a:r>
            <a:endParaRPr lang="en-US" dirty="0"/>
          </a:p>
          <a:p>
            <a:r>
              <a:rPr lang="en-US" i="1" dirty="0"/>
              <a:t>	</a:t>
            </a:r>
            <a:r>
              <a:rPr lang="en-US" dirty="0"/>
              <a:t>The generalized IED are 3-Hz spike-and-waves, atypical spike-and-slow-waves, slow spike-and-wave discharges, </a:t>
            </a:r>
            <a:r>
              <a:rPr lang="en-US" dirty="0" err="1"/>
              <a:t>hypsarrhythmia</a:t>
            </a:r>
            <a:r>
              <a:rPr lang="en-US" dirty="0"/>
              <a:t>, and generalized repetitive fast discharge (GRFD). </a:t>
            </a:r>
          </a:p>
          <a:p>
            <a:r>
              <a:rPr lang="en-US" b="1" dirty="0"/>
              <a:t> </a:t>
            </a:r>
            <a:endParaRPr lang="en-US" b="1" u="sng" dirty="0"/>
          </a:p>
          <a:p>
            <a:r>
              <a:rPr lang="en-US" b="1" i="1" dirty="0"/>
              <a:t>3-Hz Spike-and-Wave</a:t>
            </a:r>
            <a:endParaRPr lang="en-US" b="1" u="sng" dirty="0"/>
          </a:p>
          <a:p>
            <a:r>
              <a:rPr lang="en-US" dirty="0"/>
              <a:t> </a:t>
            </a:r>
          </a:p>
          <a:p>
            <a:r>
              <a:rPr lang="en-US" dirty="0"/>
              <a:t>	3-Hz spike-and-wave discharges are bursts of generalized complexes of spikes and after going slow waves that repeat rhythmically at a rate of three cycles per second (Fig. 5). Each burst lasts usually between one and three seconds, but longer paroxysms can occur, especially when activated by hyperventilation or drowsiness. The bursts are synchronous in timing and symmetric in amplitude between hemispheres. Very slight degrees of asynchrony between hemispheres could sometimes be detected, but usually by no more than 20 milliseconds. The amplitude of the complexes is very high and maximal towards the midline frontal region.</a:t>
            </a:r>
          </a:p>
          <a:p>
            <a:r>
              <a:rPr lang="en-US" dirty="0"/>
              <a:t> </a:t>
            </a:r>
          </a:p>
          <a:p>
            <a:r>
              <a:rPr lang="en-US" dirty="0"/>
              <a:t> 3-Hz spike-and-wave discharges constitute the EEG signature of absence epilepsy. It is now known that even a brief burst of 3 Hz spike-and-wave can interfere with mental functions in a subtle manner. The subtle effect may not be apparent by visual observation, but neuropsychological testing demonstrates that one or two second bursts do briefly interrupt continuous motor tasks {</a:t>
            </a:r>
            <a:r>
              <a:rPr lang="en-US" dirty="0" err="1"/>
              <a:t>Penry</a:t>
            </a:r>
            <a:r>
              <a:rPr lang="en-US" dirty="0"/>
              <a:t>, 1975 #178}. Bursts of three-second duration or longer are more consistently accompanied by clinical signs of absence seizures, such as behavioral arrests, staring, or eye fluttering. </a:t>
            </a:r>
          </a:p>
          <a:p>
            <a:r>
              <a:rPr lang="en-US" dirty="0"/>
              <a:t> </a:t>
            </a:r>
          </a:p>
          <a:p>
            <a:r>
              <a:rPr lang="en-US" dirty="0"/>
              <a:t>Hyperventilation is a standard procedure for activating absence seizures in the physician’s office or for activating 3-Hz spike-and-wave bursts during EEG recording. However, the clinician must be aware of the phenomenon of pseudo-absence that occurs in some children without epilepsy {</a:t>
            </a:r>
            <a:r>
              <a:rPr lang="en-US" dirty="0" err="1"/>
              <a:t>Lafleur</a:t>
            </a:r>
            <a:r>
              <a:rPr lang="en-US" dirty="0"/>
              <a:t>, 1977 #183} This non-epileptic phenomenon has EEG features that may be mistaken for 3-Hz spike-and-wave of absence epilepsy. EEG in </a:t>
            </a:r>
            <a:r>
              <a:rPr lang="en-US" dirty="0" err="1"/>
              <a:t>pseudoabsence</a:t>
            </a:r>
            <a:r>
              <a:rPr lang="en-US" dirty="0"/>
              <a:t> shows bursts of very high voltage semi-rhythmic to rhythmic delta waves that are slower than the usual hyperventilation build-up. The slowing is widely distributed, with amplitude often maximal at the anterior head regions. Similar to 3-Hz spike-and-wave discharges, these bursts of delta slow waves stand out of the background. However, careful analysis of the bursts in pseudo-absence spells shows that spikes are lacking, so that there are no repetitive and rhythmic complexes of spike-and-waves as in 3-Hz spike-and-wave discharges of absence seizures. The bursts of slow waves during a pseudo-absence spell may include theta slow waves, and the rate of the delta wave activity tends to fluctuate. The clinical appearance of pseudo-absence spells mimics absence seizures {Epstein, 1994 #182}. During a pseudo-absence spell, the child may stop hyperventilating, stare, ignore communication, and swallow, yawn or smile. Therefore, the clinician should consider obtaining an EEG record even when the patient exhibits absence spells activated by hyperventilation procedure performed at the office</a:t>
            </a:r>
            <a:r>
              <a:rPr lang="en-US" i="1" dirty="0"/>
              <a:t>. </a:t>
            </a:r>
            <a:endParaRPr lang="en-US" dirty="0"/>
          </a:p>
          <a:p>
            <a:endParaRPr lang="en-US" dirty="0"/>
          </a:p>
        </p:txBody>
      </p:sp>
      <p:sp>
        <p:nvSpPr>
          <p:cNvPr id="4" name="Slide Number Placeholder 3"/>
          <p:cNvSpPr>
            <a:spLocks noGrp="1"/>
          </p:cNvSpPr>
          <p:nvPr>
            <p:ph type="sldNum" sz="quarter" idx="10"/>
          </p:nvPr>
        </p:nvSpPr>
        <p:spPr/>
        <p:txBody>
          <a:bodyPr/>
          <a:lstStyle/>
          <a:p>
            <a:fld id="{9A6CCC44-76D4-458C-8E6F-EB4E7A964860}" type="slidenum">
              <a:rPr lang="en-US" smtClean="0"/>
              <a:t>23</a:t>
            </a:fld>
            <a:endParaRPr lang="en-US"/>
          </a:p>
        </p:txBody>
      </p:sp>
    </p:spTree>
    <p:extLst>
      <p:ext uri="{BB962C8B-B14F-4D97-AF65-F5344CB8AC3E}">
        <p14:creationId xmlns:p14="http://schemas.microsoft.com/office/powerpoint/2010/main" val="2620324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9A6CCC44-76D4-458C-8E6F-EB4E7A964860}" type="slidenum">
              <a:rPr kumimoji="0" lang="en-US" sz="1400" b="0" i="0" u="none" strike="noStrike" kern="1200" cap="none" spc="0" normalizeH="0" baseline="0" noProof="0">
                <a:ln>
                  <a:noFill/>
                </a:ln>
                <a:solidFill>
                  <a:prstClr val="black"/>
                </a:solidFill>
                <a:effectLst/>
                <a:uLnTx/>
                <a:uFillTx/>
                <a:latin typeface="Calibri"/>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a:t>
            </a:fld>
            <a:endParaRPr kumimoji="0" lang="en-US"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5925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a:prstGeom prst="rect">
            <a:avLst/>
          </a:prstGeom>
        </p:spPr>
      </p:sp>
      <p:sp>
        <p:nvSpPr>
          <p:cNvPr id="3" name="Notes Placeholder 2"/>
          <p:cNvSpPr>
            <a:spLocks noGrp="1"/>
          </p:cNvSpPr>
          <p:nvPr>
            <p:ph type="body" idx="1"/>
          </p:nvPr>
        </p:nvSpPr>
        <p:spPr/>
        <p:txBody>
          <a:bodyPr/>
          <a:lstStyle/>
          <a:p>
            <a:r>
              <a:rPr lang="en-US" dirty="0"/>
              <a:t>JME</a:t>
            </a:r>
          </a:p>
        </p:txBody>
      </p:sp>
      <p:sp>
        <p:nvSpPr>
          <p:cNvPr id="4" name="Slide Number Placeholder 3"/>
          <p:cNvSpPr>
            <a:spLocks noGrp="1"/>
          </p:cNvSpPr>
          <p:nvPr>
            <p:ph type="sldNum" sz="quarter" idx="10"/>
          </p:nvPr>
        </p:nvSpPr>
        <p:spPr/>
        <p:txBody>
          <a:bodyPr/>
          <a:lstStyle/>
          <a:p>
            <a:fld id="{9A6CCC44-76D4-458C-8E6F-EB4E7A964860}" type="slidenum">
              <a:rPr lang="en-US" smtClean="0"/>
              <a:t>25</a:t>
            </a:fld>
            <a:endParaRPr lang="en-US"/>
          </a:p>
        </p:txBody>
      </p:sp>
    </p:spTree>
    <p:extLst>
      <p:ext uri="{BB962C8B-B14F-4D97-AF65-F5344CB8AC3E}">
        <p14:creationId xmlns:p14="http://schemas.microsoft.com/office/powerpoint/2010/main" val="7702201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a:prstGeom prst="rect">
            <a:avLst/>
          </a:prstGeom>
        </p:spPr>
      </p:sp>
      <p:sp>
        <p:nvSpPr>
          <p:cNvPr id="3" name="Notes Placeholder 2"/>
          <p:cNvSpPr>
            <a:spLocks noGrp="1"/>
          </p:cNvSpPr>
          <p:nvPr>
            <p:ph type="body" idx="1"/>
          </p:nvPr>
        </p:nvSpPr>
        <p:spPr/>
        <p:txBody>
          <a:bodyPr/>
          <a:lstStyle/>
          <a:p>
            <a:r>
              <a:rPr lang="en-US" b="1" dirty="0"/>
              <a:t>The varying field of slow spike-waves. </a:t>
            </a:r>
            <a:br>
              <a:rPr lang="en-US" b="1" dirty="0"/>
            </a:br>
            <a:br>
              <a:rPr lang="en-US" b="1" dirty="0"/>
            </a:br>
            <a:r>
              <a:rPr lang="en-US" dirty="0"/>
              <a:t>29 years. </a:t>
            </a:r>
            <a:br>
              <a:rPr lang="en-US" dirty="0"/>
            </a:br>
            <a:r>
              <a:rPr lang="en-US" dirty="0"/>
              <a:t>In the initial burst, the spike-waves, initially 3 Hz then 2 Hz, appear </a:t>
            </a:r>
            <a:r>
              <a:rPr lang="en-US" b="1" dirty="0"/>
              <a:t>principally in the frontal regions</a:t>
            </a:r>
            <a:r>
              <a:rPr lang="en-US" dirty="0"/>
              <a:t> whereas the subsequent burst is </a:t>
            </a:r>
            <a:r>
              <a:rPr lang="en-US" b="1" dirty="0"/>
              <a:t>centered posteriorly</a:t>
            </a:r>
            <a:r>
              <a:rPr lang="en-US" dirty="0"/>
              <a:t>.</a:t>
            </a:r>
            <a:br>
              <a:rPr lang="en-US" dirty="0"/>
            </a:br>
            <a:br>
              <a:rPr lang="en-US" dirty="0"/>
            </a:br>
            <a:r>
              <a:rPr lang="en-US" sz="1100" dirty="0"/>
              <a:t>Calibration signal 1 sec, 100uV.</a:t>
            </a:r>
            <a:endParaRPr lang="en-US" dirty="0"/>
          </a:p>
        </p:txBody>
      </p:sp>
      <p:sp>
        <p:nvSpPr>
          <p:cNvPr id="4" name="Slide Number Placeholder 3"/>
          <p:cNvSpPr>
            <a:spLocks noGrp="1"/>
          </p:cNvSpPr>
          <p:nvPr>
            <p:ph type="sldNum" sz="quarter" idx="10"/>
          </p:nvPr>
        </p:nvSpPr>
        <p:spPr/>
        <p:txBody>
          <a:bodyPr/>
          <a:lstStyle/>
          <a:p>
            <a:fld id="{9A6CCC44-76D4-458C-8E6F-EB4E7A964860}" type="slidenum">
              <a:rPr lang="en-US" smtClean="0"/>
              <a:t>27</a:t>
            </a:fld>
            <a:endParaRPr lang="en-US"/>
          </a:p>
        </p:txBody>
      </p:sp>
    </p:spTree>
    <p:extLst>
      <p:ext uri="{BB962C8B-B14F-4D97-AF65-F5344CB8AC3E}">
        <p14:creationId xmlns:p14="http://schemas.microsoft.com/office/powerpoint/2010/main" val="21525664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a:prstGeom prst="rect">
            <a:avLst/>
          </a:prstGeom>
        </p:spPr>
      </p:sp>
      <p:sp>
        <p:nvSpPr>
          <p:cNvPr id="3" name="Notes Placeholder 2"/>
          <p:cNvSpPr>
            <a:spLocks noGrp="1"/>
          </p:cNvSpPr>
          <p:nvPr>
            <p:ph type="body" idx="1"/>
          </p:nvPr>
        </p:nvSpPr>
        <p:spPr/>
        <p:txBody>
          <a:bodyPr/>
          <a:lstStyle/>
          <a:p>
            <a:r>
              <a:rPr lang="en-US" dirty="0"/>
              <a:t>Generalized atypical spike-and-slow-wave discharges are bilaterally synchronous complexes that resemble 3 Hz spike-and-wave discharges, but differ in that they have variable rates, although mostly close to 4 Hz. Also the spike component of the complexes is often </a:t>
            </a:r>
            <a:r>
              <a:rPr lang="en-US" dirty="0" err="1"/>
              <a:t>polyphasic</a:t>
            </a:r>
            <a:r>
              <a:rPr lang="en-US" dirty="0"/>
              <a:t>{</a:t>
            </a:r>
            <a:r>
              <a:rPr lang="en-US" dirty="0" err="1"/>
              <a:t>Gastaut</a:t>
            </a:r>
            <a:r>
              <a:rPr lang="en-US" dirty="0"/>
              <a:t>, 1968 #462} (see Fig. 6). Moreover, the complexes vary greatly in amplitude and morphology within the each burst, or from one burst to another. Atypical spike-and-slow-wave pattern is more likely to occur as a single discharge of one complex, whereas 3-Hz spike-and-wave pattern typically occurs as repetitive complexes for more than one second. Drowsiness and non-REM sleep enhances the occurrence of generalized atypical spike-and-slow-wave discharges, and the discharges may not occur during wake in some patients.</a:t>
            </a:r>
          </a:p>
          <a:p>
            <a:r>
              <a:rPr lang="en-US" dirty="0"/>
              <a:t> </a:t>
            </a:r>
          </a:p>
          <a:p>
            <a:r>
              <a:rPr lang="en-US" dirty="0"/>
              <a:t>	The clinical correlation of generalized atypical spike-and-slow-wave abnormality is with primary generalized epilepsies. Some of the primary generalized epilepsies associated with this epileptiform pattern are benign myoclonic epilepsy of early childhood. myoclonic-astatic epilepsy of early childhood, juvenile myoclonic epilepsy of </a:t>
            </a:r>
            <a:r>
              <a:rPr lang="en-US" dirty="0" err="1"/>
              <a:t>Janz</a:t>
            </a:r>
            <a:r>
              <a:rPr lang="en-US" dirty="0"/>
              <a:t>, juvenile absence epilepsy, atypical absence epilepsy, epilepsy with grand mal on awakening, and photosensitive epilepsy {</a:t>
            </a:r>
            <a:r>
              <a:rPr lang="en-US" dirty="0" err="1"/>
              <a:t>Binnie</a:t>
            </a:r>
            <a:r>
              <a:rPr lang="en-US" dirty="0"/>
              <a:t>, 1990 #179}. </a:t>
            </a:r>
          </a:p>
          <a:p>
            <a:r>
              <a:rPr lang="en-US" dirty="0"/>
              <a:t> </a:t>
            </a:r>
          </a:p>
          <a:p>
            <a:r>
              <a:rPr lang="en-US" dirty="0"/>
              <a:t>In patients with 3-Hz spike-and-waves and patients with generalized atypical spike-and-slow waves, it is not uncommon for focal spikes of low amplitude to appear during drowsiness, usually at the frontal or temporal regions. These focal spikes do not indicate focal epileptic seizure disorder, so long as they are not abundantly present at a single location during wake or sleep. </a:t>
            </a:r>
          </a:p>
        </p:txBody>
      </p:sp>
      <p:sp>
        <p:nvSpPr>
          <p:cNvPr id="4" name="Slide Number Placeholder 3"/>
          <p:cNvSpPr>
            <a:spLocks noGrp="1"/>
          </p:cNvSpPr>
          <p:nvPr>
            <p:ph type="sldNum" sz="quarter" idx="10"/>
          </p:nvPr>
        </p:nvSpPr>
        <p:spPr/>
        <p:txBody>
          <a:bodyPr/>
          <a:lstStyle/>
          <a:p>
            <a:fld id="{9A6CCC44-76D4-458C-8E6F-EB4E7A964860}" type="slidenum">
              <a:rPr lang="en-US" smtClean="0"/>
              <a:t>28</a:t>
            </a:fld>
            <a:endParaRPr lang="en-US"/>
          </a:p>
        </p:txBody>
      </p:sp>
    </p:spTree>
    <p:extLst>
      <p:ext uri="{BB962C8B-B14F-4D97-AF65-F5344CB8AC3E}">
        <p14:creationId xmlns:p14="http://schemas.microsoft.com/office/powerpoint/2010/main" val="2845185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a:prstGeom prst="rect">
            <a:avLst/>
          </a:prstGeom>
        </p:spPr>
      </p:sp>
      <p:sp>
        <p:nvSpPr>
          <p:cNvPr id="3" name="Notes Placeholder 2"/>
          <p:cNvSpPr>
            <a:spLocks noGrp="1"/>
          </p:cNvSpPr>
          <p:nvPr>
            <p:ph type="body" idx="1"/>
          </p:nvPr>
        </p:nvSpPr>
        <p:spPr/>
        <p:txBody>
          <a:bodyPr/>
          <a:lstStyle/>
          <a:p>
            <a:r>
              <a:rPr lang="en-US" i="1" dirty="0"/>
              <a:t>Generalized atypical spike-and-slow-wave complexes in a 19 year-old woman who since age 13 years has had sporadic generalized tonic-clonic seizures upon awakening in the morning. The patient did not have history of myoclonic jerks or absence spells, but the recorded paroxysms, such as the one shown in this figure, were sometimes accompanied by brief arrest of activity.</a:t>
            </a:r>
            <a:endParaRPr lang="en-US" dirty="0"/>
          </a:p>
        </p:txBody>
      </p:sp>
      <p:sp>
        <p:nvSpPr>
          <p:cNvPr id="4" name="Slide Number Placeholder 3"/>
          <p:cNvSpPr>
            <a:spLocks noGrp="1"/>
          </p:cNvSpPr>
          <p:nvPr>
            <p:ph type="sldNum" sz="quarter" idx="10"/>
          </p:nvPr>
        </p:nvSpPr>
        <p:spPr/>
        <p:txBody>
          <a:bodyPr/>
          <a:lstStyle/>
          <a:p>
            <a:fld id="{9A6CCC44-76D4-458C-8E6F-EB4E7A964860}" type="slidenum">
              <a:rPr lang="en-US" smtClean="0"/>
              <a:t>29</a:t>
            </a:fld>
            <a:endParaRPr lang="en-US"/>
          </a:p>
        </p:txBody>
      </p:sp>
    </p:spTree>
    <p:extLst>
      <p:ext uri="{BB962C8B-B14F-4D97-AF65-F5344CB8AC3E}">
        <p14:creationId xmlns:p14="http://schemas.microsoft.com/office/powerpoint/2010/main" val="3108970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a:prstGeom prst="rect">
            <a:avLst/>
          </a:prstGeom>
        </p:spPr>
      </p:sp>
      <p:sp>
        <p:nvSpPr>
          <p:cNvPr id="3" name="Notes Placeholder 2"/>
          <p:cNvSpPr>
            <a:spLocks noGrp="1"/>
          </p:cNvSpPr>
          <p:nvPr>
            <p:ph type="body" idx="1"/>
          </p:nvPr>
        </p:nvSpPr>
        <p:spPr/>
        <p:txBody>
          <a:bodyPr/>
          <a:lstStyle/>
          <a:p>
            <a:r>
              <a:rPr lang="en-US" b="1" i="1" dirty="0"/>
              <a:t>Slow Spike-and-Waves (Sharp-and-Slow-Wave Complexes)</a:t>
            </a:r>
            <a:endParaRPr lang="en-US" b="1" u="sng" dirty="0"/>
          </a:p>
          <a:p>
            <a:r>
              <a:rPr lang="en-US" dirty="0"/>
              <a:t> </a:t>
            </a:r>
          </a:p>
          <a:p>
            <a:r>
              <a:rPr lang="en-US" dirty="0"/>
              <a:t>	As the name indicates, the slow spike-and-wave discharge pattern consists of complexes that occur slower than the “prototypical” 3 Hz spike-and-wave discharge pattern of absence epilepsy (Fig. 7). The rate of slow spike-and-wave complexes is around 1.0 to 2.5 Hz. Moreover, the complexes are not as rhythmic in repetition, and the spikes often are actually sharp waves because of the wide duration and blunt peaks {</a:t>
            </a:r>
            <a:r>
              <a:rPr lang="en-US" dirty="0" err="1"/>
              <a:t>Gastaut</a:t>
            </a:r>
            <a:r>
              <a:rPr lang="en-US" dirty="0"/>
              <a:t>, 1982 #463}. Compared with 3 Hz spike-and-wave, persistent or fluctuating asymmetry of amplitude between hemispheres occurs more commonly with the slow spike-and-wave pattern. Slow spike-and-wave pattern is also more likely to occur during wake as a single discharge of one or a few complexes, whereas 3-Hz spike-and-wave pattern typically occurs as repetitive complexes for longer than one second. Drowsiness or Non-REM sleep may activate trains of repeating slow spike-and-wave complexes, sometimes to the point of raising the issue of electrical status epilepticus during sleep (ESES). Hyperventilation, but not photic stimulation, may enhance the occurrence of slow spike-and-waves, but not as reliably as in 3-Hz spike-and-wave pattern. The slow spike-and-wave pattern is commonly seen as one of the EEG features of Lennox-</a:t>
            </a:r>
            <a:r>
              <a:rPr lang="en-US" dirty="0" err="1"/>
              <a:t>Gastaut</a:t>
            </a:r>
            <a:r>
              <a:rPr lang="en-US" dirty="0"/>
              <a:t> syndrome, and pattern is also seen in adults with the syndrome. </a:t>
            </a:r>
          </a:p>
          <a:p>
            <a:endParaRPr lang="en-US" dirty="0"/>
          </a:p>
        </p:txBody>
      </p:sp>
      <p:sp>
        <p:nvSpPr>
          <p:cNvPr id="4" name="Slide Number Placeholder 3"/>
          <p:cNvSpPr>
            <a:spLocks noGrp="1"/>
          </p:cNvSpPr>
          <p:nvPr>
            <p:ph type="sldNum" sz="quarter" idx="10"/>
          </p:nvPr>
        </p:nvSpPr>
        <p:spPr/>
        <p:txBody>
          <a:bodyPr/>
          <a:lstStyle/>
          <a:p>
            <a:fld id="{9A6CCC44-76D4-458C-8E6F-EB4E7A964860}" type="slidenum">
              <a:rPr lang="en-US" smtClean="0"/>
              <a:t>30</a:t>
            </a:fld>
            <a:endParaRPr lang="en-US"/>
          </a:p>
        </p:txBody>
      </p:sp>
    </p:spTree>
    <p:extLst>
      <p:ext uri="{BB962C8B-B14F-4D97-AF65-F5344CB8AC3E}">
        <p14:creationId xmlns:p14="http://schemas.microsoft.com/office/powerpoint/2010/main" val="11160544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a:prstGeom prst="rect">
            <a:avLst/>
          </a:prstGeom>
        </p:spPr>
      </p:sp>
      <p:sp>
        <p:nvSpPr>
          <p:cNvPr id="3" name="Notes Placeholder 2"/>
          <p:cNvSpPr>
            <a:spLocks noGrp="1"/>
          </p:cNvSpPr>
          <p:nvPr>
            <p:ph type="body" idx="1"/>
          </p:nvPr>
        </p:nvSpPr>
        <p:spPr/>
        <p:txBody>
          <a:bodyPr/>
          <a:lstStyle/>
          <a:p>
            <a:r>
              <a:rPr lang="en-US" b="1" i="1" dirty="0"/>
              <a:t>Generalized Repetitive Fast Discharge (GRFD) </a:t>
            </a:r>
            <a:endParaRPr lang="en-US" dirty="0"/>
          </a:p>
          <a:p>
            <a:r>
              <a:rPr lang="en-US" i="1" dirty="0"/>
              <a:t> </a:t>
            </a:r>
            <a:endParaRPr lang="en-US" dirty="0"/>
          </a:p>
          <a:p>
            <a:r>
              <a:rPr lang="en-US" i="1" dirty="0"/>
              <a:t>	</a:t>
            </a:r>
            <a:r>
              <a:rPr lang="en-US" dirty="0"/>
              <a:t>GRFD is also known as paroxysmal fast rhythm, generalized paroxysmal fast activity, or “runs of rapid spikes” {Jasper, 1941 #169; </a:t>
            </a:r>
            <a:r>
              <a:rPr lang="en-US" dirty="0" err="1"/>
              <a:t>Halasz</a:t>
            </a:r>
            <a:r>
              <a:rPr lang="en-US" dirty="0"/>
              <a:t>, 1991 #170}. The pattern consists of bursts of repetitive spikes occurring at rates in the alpha or beta frequency range (see Fig. 8). The bursts are generalized in distribution and typically lasting less than 10 seconds. They are usually low to medium in amplitude. A particular pattern of GRFD referred to as </a:t>
            </a:r>
            <a:r>
              <a:rPr lang="en-US" dirty="0" err="1"/>
              <a:t>electrodecrement</a:t>
            </a:r>
            <a:r>
              <a:rPr lang="en-US" dirty="0"/>
              <a:t> appears as sudden and brief generalized attenuation of background EEG. </a:t>
            </a:r>
            <a:r>
              <a:rPr lang="en-US" dirty="0" err="1"/>
              <a:t>Electrodecrement</a:t>
            </a:r>
            <a:r>
              <a:rPr lang="en-US" dirty="0"/>
              <a:t> consists of very fast and very low amplitude activity, so much so that individual spikes are not readily obvious. Consequently, the burst appears as sudden loss of background EEG waveforms. Bursts of GRFD may be preceded by generalized slow spike-and-wave discharge. GRFD may also be followed by paroxysms of spike-and-wave complexes or generalized slowing. Patients with GRFD very frequently have separate bursts of generalized spike-and-wave complexes, especially slow spike-and-wave discharges. Moreover, GRFD is often associated with catastrophic epilepsy syndromes, especially in children, such as the Lennox-</a:t>
            </a:r>
            <a:r>
              <a:rPr lang="en-US" dirty="0" err="1"/>
              <a:t>Gastaut</a:t>
            </a:r>
            <a:r>
              <a:rPr lang="en-US" dirty="0"/>
              <a:t> syndrome {Brenner, 1982 #176; </a:t>
            </a:r>
            <a:r>
              <a:rPr lang="en-US" dirty="0" err="1"/>
              <a:t>Halasz</a:t>
            </a:r>
            <a:r>
              <a:rPr lang="en-US" dirty="0"/>
              <a:t>, 1991 #170}. </a:t>
            </a:r>
          </a:p>
          <a:p>
            <a:r>
              <a:rPr lang="en-US" i="1" dirty="0"/>
              <a:t> </a:t>
            </a:r>
            <a:endParaRPr lang="en-US" dirty="0"/>
          </a:p>
          <a:p>
            <a:r>
              <a:rPr lang="en-US" i="1" dirty="0"/>
              <a:t>  	</a:t>
            </a:r>
            <a:r>
              <a:rPr lang="en-US" dirty="0"/>
              <a:t>Most GRFD occur during sleep. GRFD can also be considered as an ictal rhythm, because it could be accompanied by tonic seizure activity. However, the tonic seizure activity may be so mild so that it escapes visual detection. It may take the form of tonic slow eye opening.</a:t>
            </a:r>
            <a:r>
              <a:rPr lang="en-US" b="1" dirty="0"/>
              <a:t> </a:t>
            </a:r>
            <a:r>
              <a:rPr lang="en-US" dirty="0"/>
              <a:t>GRFD may also be accompanied by transient apnea or </a:t>
            </a:r>
            <a:r>
              <a:rPr lang="en-US" dirty="0" err="1"/>
              <a:t>bradycardia</a:t>
            </a:r>
            <a:r>
              <a:rPr lang="en-US" dirty="0"/>
              <a:t> in some children. </a:t>
            </a:r>
          </a:p>
          <a:p>
            <a:endParaRPr lang="en-US" dirty="0"/>
          </a:p>
        </p:txBody>
      </p:sp>
      <p:sp>
        <p:nvSpPr>
          <p:cNvPr id="4" name="Slide Number Placeholder 3"/>
          <p:cNvSpPr>
            <a:spLocks noGrp="1"/>
          </p:cNvSpPr>
          <p:nvPr>
            <p:ph type="sldNum" sz="quarter" idx="10"/>
          </p:nvPr>
        </p:nvSpPr>
        <p:spPr/>
        <p:txBody>
          <a:bodyPr/>
          <a:lstStyle/>
          <a:p>
            <a:fld id="{9A6CCC44-76D4-458C-8E6F-EB4E7A964860}" type="slidenum">
              <a:rPr lang="en-US" smtClean="0"/>
              <a:t>31</a:t>
            </a:fld>
            <a:endParaRPr lang="en-US"/>
          </a:p>
        </p:txBody>
      </p:sp>
    </p:spTree>
    <p:extLst>
      <p:ext uri="{BB962C8B-B14F-4D97-AF65-F5344CB8AC3E}">
        <p14:creationId xmlns:p14="http://schemas.microsoft.com/office/powerpoint/2010/main" val="29559179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a:prstGeom prst="rect">
            <a:avLst/>
          </a:prstGeom>
        </p:spPr>
      </p:sp>
      <p:sp>
        <p:nvSpPr>
          <p:cNvPr id="3" name="Notes Placeholder 2"/>
          <p:cNvSpPr>
            <a:spLocks noGrp="1"/>
          </p:cNvSpPr>
          <p:nvPr>
            <p:ph type="body" idx="1"/>
          </p:nvPr>
        </p:nvSpPr>
        <p:spPr/>
        <p:txBody>
          <a:bodyPr/>
          <a:lstStyle/>
          <a:p>
            <a:r>
              <a:rPr lang="en-US" dirty="0"/>
              <a:t>Photo-epileptiform discharges are spikes/sharp waves and complexes of spike-and-waves that are elicited by intermittent photic stimulation. Photo-epileptiform discharges have been divided into two types: the self-limited type for discharges that do not exceed the stimulation, and the self-sustaining type when they outlast the stimulation {</a:t>
            </a:r>
            <a:r>
              <a:rPr lang="en-US" dirty="0" err="1"/>
              <a:t>Kasteleijn-Nolst</a:t>
            </a:r>
            <a:r>
              <a:rPr lang="en-US" dirty="0"/>
              <a:t> </a:t>
            </a:r>
            <a:r>
              <a:rPr lang="en-US" dirty="0" err="1"/>
              <a:t>Trenite</a:t>
            </a:r>
            <a:r>
              <a:rPr lang="en-US" dirty="0"/>
              <a:t>, 2001 #184}. Self-sustaining discharges were believed to be more highly associated with seizure disorders than self-limited discharges, but two studies showed no difference between these two types of photo-epileptiform discharges {</a:t>
            </a:r>
            <a:r>
              <a:rPr lang="en-US" dirty="0" err="1"/>
              <a:t>Jayakar</a:t>
            </a:r>
            <a:r>
              <a:rPr lang="en-US" dirty="0"/>
              <a:t>, 1990 #186; So, 1993 #185}.</a:t>
            </a:r>
          </a:p>
          <a:p>
            <a:r>
              <a:rPr lang="en-US" i="1" dirty="0"/>
              <a:t> </a:t>
            </a:r>
            <a:endParaRPr lang="en-US" dirty="0"/>
          </a:p>
          <a:p>
            <a:r>
              <a:rPr lang="en-US" i="1" dirty="0"/>
              <a:t>	</a:t>
            </a:r>
            <a:r>
              <a:rPr lang="en-US" dirty="0"/>
              <a:t>Photo-epileptiform discharges can also be divided into four categories according to their distribution: (1) generalized photo-epileptiform discharge (Fig. 9); (2) bilateral posterior dominant photo-epileptiform discharge (Fig. 10); (3) bilateral occipital photo-epileptiform discharge; and (4) focal unilateral discharge {So, 1997 #187}. Of the four categories, generalized photo-epileptiform discharges are the most common, and focal unilateral discharges are the least common. Whereas 70 to 77% of individuals with generalized photo-epileptiform discharges have seizure disorders, bilateral occipital photo-epileptiform discharges are less commonly associated with epilepsy. Focal photo-epileptiform discharges usually occur in the occipital region, and they have a high association with structural abnormality in the posterior hemisphere </a:t>
            </a:r>
            <a:r>
              <a:rPr lang="en-US" dirty="0" err="1"/>
              <a:t>ipsilateral</a:t>
            </a:r>
            <a:r>
              <a:rPr lang="en-US" dirty="0"/>
              <a:t> to the discharges.</a:t>
            </a:r>
          </a:p>
          <a:p>
            <a:r>
              <a:rPr lang="en-US" i="1" dirty="0"/>
              <a:t> </a:t>
            </a:r>
            <a:endParaRPr lang="en-US" dirty="0"/>
          </a:p>
          <a:p>
            <a:r>
              <a:rPr lang="en-US" dirty="0"/>
              <a:t>In general, the type of seizure disorder associated with photo-epileptiform discharges is primary generalized seizure disorder. Focal seizure disorders are rarely associated with photo-epileptiform discharges. Focal seizures activated by photic stimulation usually begin at the occipital region.</a:t>
            </a:r>
          </a:p>
        </p:txBody>
      </p:sp>
      <p:sp>
        <p:nvSpPr>
          <p:cNvPr id="4" name="Slide Number Placeholder 3"/>
          <p:cNvSpPr>
            <a:spLocks noGrp="1"/>
          </p:cNvSpPr>
          <p:nvPr>
            <p:ph type="sldNum" sz="quarter" idx="10"/>
          </p:nvPr>
        </p:nvSpPr>
        <p:spPr/>
        <p:txBody>
          <a:bodyPr/>
          <a:lstStyle/>
          <a:p>
            <a:fld id="{9A6CCC44-76D4-458C-8E6F-EB4E7A964860}" type="slidenum">
              <a:rPr lang="en-US" smtClean="0"/>
              <a:t>33</a:t>
            </a:fld>
            <a:endParaRPr lang="en-US"/>
          </a:p>
        </p:txBody>
      </p:sp>
    </p:spTree>
    <p:extLst>
      <p:ext uri="{BB962C8B-B14F-4D97-AF65-F5344CB8AC3E}">
        <p14:creationId xmlns:p14="http://schemas.microsoft.com/office/powerpoint/2010/main" val="9417153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a:prstGeom prst="rect">
            <a:avLst/>
          </a:prstGeom>
        </p:spPr>
      </p:sp>
      <p:sp>
        <p:nvSpPr>
          <p:cNvPr id="3" name="Notes Placeholder 2"/>
          <p:cNvSpPr>
            <a:spLocks noGrp="1"/>
          </p:cNvSpPr>
          <p:nvPr>
            <p:ph type="body" idx="1"/>
          </p:nvPr>
        </p:nvSpPr>
        <p:spPr/>
        <p:txBody>
          <a:bodyPr/>
          <a:lstStyle/>
          <a:p>
            <a:r>
              <a:rPr lang="en-US" i="1" dirty="0"/>
              <a:t>Example of generalized </a:t>
            </a:r>
            <a:r>
              <a:rPr lang="en-US" i="1" dirty="0" err="1"/>
              <a:t>photoepileptiform</a:t>
            </a:r>
            <a:r>
              <a:rPr lang="en-US" i="1" dirty="0"/>
              <a:t> discharge.</a:t>
            </a:r>
            <a:endParaRPr lang="en-US" dirty="0"/>
          </a:p>
        </p:txBody>
      </p:sp>
      <p:sp>
        <p:nvSpPr>
          <p:cNvPr id="4" name="Slide Number Placeholder 3"/>
          <p:cNvSpPr>
            <a:spLocks noGrp="1"/>
          </p:cNvSpPr>
          <p:nvPr>
            <p:ph type="sldNum" sz="quarter" idx="10"/>
          </p:nvPr>
        </p:nvSpPr>
        <p:spPr/>
        <p:txBody>
          <a:bodyPr/>
          <a:lstStyle/>
          <a:p>
            <a:fld id="{9A6CCC44-76D4-458C-8E6F-EB4E7A964860}" type="slidenum">
              <a:rPr lang="en-US" smtClean="0"/>
              <a:t>34</a:t>
            </a:fld>
            <a:endParaRPr lang="en-US"/>
          </a:p>
        </p:txBody>
      </p:sp>
    </p:spTree>
    <p:extLst>
      <p:ext uri="{BB962C8B-B14F-4D97-AF65-F5344CB8AC3E}">
        <p14:creationId xmlns:p14="http://schemas.microsoft.com/office/powerpoint/2010/main" val="38363567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pPr defTabSz="966630">
              <a:defRPr/>
            </a:pPr>
            <a:endParaRPr lang="en-US" dirty="0"/>
          </a:p>
        </p:txBody>
      </p:sp>
      <p:sp>
        <p:nvSpPr>
          <p:cNvPr id="4" name="Slide Number Placeholder 3"/>
          <p:cNvSpPr>
            <a:spLocks noGrp="1"/>
          </p:cNvSpPr>
          <p:nvPr>
            <p:ph type="sldNum" sz="quarter" idx="10"/>
          </p:nvPr>
        </p:nvSpPr>
        <p:spPr/>
        <p:txBody>
          <a:bodyPr/>
          <a:lstStyle/>
          <a:p>
            <a:fld id="{9A6CCC44-76D4-458C-8E6F-EB4E7A964860}" type="slidenum">
              <a:rPr lang="en-US" smtClean="0"/>
              <a:t>35</a:t>
            </a:fld>
            <a:endParaRPr lang="en-US"/>
          </a:p>
        </p:txBody>
      </p:sp>
    </p:spTree>
    <p:extLst>
      <p:ext uri="{BB962C8B-B14F-4D97-AF65-F5344CB8AC3E}">
        <p14:creationId xmlns:p14="http://schemas.microsoft.com/office/powerpoint/2010/main" val="36351750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dirty="0"/>
              <a:t>Seizure patterns can be isomorphic or metamorphic. Isomorphic patterns lack clear evolution between multiple phases during the </a:t>
            </a:r>
            <a:r>
              <a:rPr lang="en-US" dirty="0" err="1"/>
              <a:t>ictal</a:t>
            </a:r>
            <a:r>
              <a:rPr lang="en-US" dirty="0"/>
              <a:t> discharge, so the </a:t>
            </a:r>
            <a:r>
              <a:rPr lang="en-US" dirty="0" err="1"/>
              <a:t>ictal</a:t>
            </a:r>
            <a:r>
              <a:rPr lang="en-US" dirty="0"/>
              <a:t> morphology will not change remarkably throughout the seizure. A typical example is the spike-and-slow wave discharge in generalized epilepsy. Although the morphology of the </a:t>
            </a:r>
            <a:r>
              <a:rPr lang="en-US" dirty="0" err="1"/>
              <a:t>ictal</a:t>
            </a:r>
            <a:r>
              <a:rPr lang="en-US" dirty="0"/>
              <a:t> discharge in generalized epilepsy is isomorphic, the frequency of the repetitive waveforms changes as the seizure evolves. On the other hand, the morphology of the metamorphic seizure pattern evolves through different stages of the seizure. This pattern is typical of focal seizures, but is seen in both primary and secondarily generalized tonic-</a:t>
            </a:r>
            <a:r>
              <a:rPr lang="en-US" dirty="0" err="1"/>
              <a:t>clonic</a:t>
            </a:r>
            <a:r>
              <a:rPr lang="en-US" dirty="0"/>
              <a:t> seizures.   </a:t>
            </a:r>
          </a:p>
          <a:p>
            <a:r>
              <a:rPr lang="en-US" dirty="0"/>
              <a:t>An acceptable definition of the </a:t>
            </a:r>
            <a:r>
              <a:rPr lang="en-US" dirty="0" err="1"/>
              <a:t>ictal</a:t>
            </a:r>
            <a:r>
              <a:rPr lang="en-US" dirty="0"/>
              <a:t> discharge is an electrographic deviation from the baseline, usually but not always in association with symptoms or signs in the patient. </a:t>
            </a:r>
            <a:r>
              <a:rPr lang="en-US" dirty="0" err="1"/>
              <a:t>Ictal</a:t>
            </a:r>
            <a:r>
              <a:rPr lang="en-US" dirty="0"/>
              <a:t> discharges are generally marked by change of patterns, which may manifest as an increase or decrease of the frequency, field, morphology or amplitude as the seizure evolves. However, in certain situations, it may be difficult to distinguish EEG seizures from some physiological or non-</a:t>
            </a:r>
            <a:r>
              <a:rPr lang="en-US" dirty="0" err="1"/>
              <a:t>ictal</a:t>
            </a:r>
            <a:r>
              <a:rPr lang="en-US" dirty="0"/>
              <a:t> pathological findings. Specifically, certain EEG findings related to transition from sleep to wakefulness or transition between different depths of coma may resemble seizures. In addition, differentiating </a:t>
            </a:r>
            <a:r>
              <a:rPr lang="en-US" dirty="0" err="1"/>
              <a:t>interictal</a:t>
            </a:r>
            <a:r>
              <a:rPr lang="en-US" dirty="0"/>
              <a:t> findings such as frequent spiking from seizures may not be straightforward. The same pattern may represent </a:t>
            </a:r>
            <a:r>
              <a:rPr lang="en-US" dirty="0" err="1"/>
              <a:t>ictal</a:t>
            </a:r>
            <a:r>
              <a:rPr lang="en-US" dirty="0"/>
              <a:t> discharges in some patients (e.g. periodic lateralized </a:t>
            </a:r>
            <a:r>
              <a:rPr lang="en-US" dirty="0" err="1"/>
              <a:t>epileptiform</a:t>
            </a:r>
            <a:r>
              <a:rPr lang="en-US" dirty="0"/>
              <a:t> discharges) {Hughes, 2010 #465}. In comatose patients, some EEG discharges may not have a clear clinical correlate, which further makes their designation as </a:t>
            </a:r>
            <a:r>
              <a:rPr lang="en-US" dirty="0" err="1"/>
              <a:t>ictal</a:t>
            </a:r>
            <a:r>
              <a:rPr lang="en-US" dirty="0"/>
              <a:t> more difficult. However, EEG seizure patterns of at least more than 3 seconds often are associated with clinical seizure activity. The most recognizable EEG seizure pattern consists of rhythmic, organized discharge that may or may not have </a:t>
            </a:r>
            <a:r>
              <a:rPr lang="en-US" dirty="0" err="1"/>
              <a:t>apiculated</a:t>
            </a:r>
            <a:r>
              <a:rPr lang="en-US" dirty="0"/>
              <a:t> waveforms. The EEG seizure activity usually evolves through at least two patterns. These features help distinguish most </a:t>
            </a:r>
            <a:r>
              <a:rPr lang="en-US" dirty="0" err="1"/>
              <a:t>ictal</a:t>
            </a:r>
            <a:r>
              <a:rPr lang="en-US" dirty="0"/>
              <a:t> discharges.  </a:t>
            </a:r>
          </a:p>
        </p:txBody>
      </p:sp>
      <p:sp>
        <p:nvSpPr>
          <p:cNvPr id="4" name="Slide Number Placeholder 3"/>
          <p:cNvSpPr>
            <a:spLocks noGrp="1"/>
          </p:cNvSpPr>
          <p:nvPr>
            <p:ph type="sldNum" sz="quarter" idx="10"/>
          </p:nvPr>
        </p:nvSpPr>
        <p:spPr/>
        <p:txBody>
          <a:bodyPr/>
          <a:lstStyle/>
          <a:p>
            <a:fld id="{9A6CCC44-76D4-458C-8E6F-EB4E7A964860}" type="slidenum">
              <a:rPr lang="en-US" smtClean="0"/>
              <a:t>36</a:t>
            </a:fld>
            <a:endParaRPr lang="en-US"/>
          </a:p>
        </p:txBody>
      </p:sp>
    </p:spTree>
    <p:extLst>
      <p:ext uri="{BB962C8B-B14F-4D97-AF65-F5344CB8AC3E}">
        <p14:creationId xmlns:p14="http://schemas.microsoft.com/office/powerpoint/2010/main" val="1723185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a:prstGeom prst="rect">
            <a:avLst/>
          </a:prstGeom>
        </p:spPr>
      </p:sp>
      <p:sp>
        <p:nvSpPr>
          <p:cNvPr id="3" name="Notes Placeholder 2"/>
          <p:cNvSpPr>
            <a:spLocks noGrp="1"/>
          </p:cNvSpPr>
          <p:nvPr>
            <p:ph type="body" idx="1"/>
          </p:nvPr>
        </p:nvSpPr>
        <p:spPr/>
        <p:txBody>
          <a:bodyPr/>
          <a:lstStyle/>
          <a:p>
            <a:pPr defTabSz="966562">
              <a:defRPr/>
            </a:pPr>
            <a:r>
              <a:rPr lang="en-US" dirty="0"/>
              <a:t>According to the International Federation of Societies for Electroencephalography and Clinical Neurophysiology, “epileptiform” abnormalities “applies to distinctive waveforms or complexes resembling those recorded in a proportion of human subjects suffering from epileptic disorders and in animals rendered epileptic experimentally”{</a:t>
            </a:r>
            <a:r>
              <a:rPr lang="en-US" dirty="0" err="1"/>
              <a:t>Chatrian</a:t>
            </a:r>
            <a:r>
              <a:rPr lang="en-US" dirty="0"/>
              <a:t>, 1983 #2}. Another definition of epileptiform waveforms or patterns is that they are EEG abnormalities that are associated with a predisposition to experiencing or developing epileptic seizures. The word predisposition is used to indicate that the association between epileptiform abnormalities and seizure disorders is not absolute. Presence of epileptiform discharges does not necessarily indicate that the patient has a seizure disorder {Sam, 2001 #145}. However, the detection of epileptiform abnormalities does increase the likelihood of an epileptic seizure disorder being present. When the finding is taken together with the clinical history and other diagnostic test results, epileptiform abnormalities help in establishing the diagnosis of epileptic seizure disorders. </a:t>
            </a:r>
          </a:p>
        </p:txBody>
      </p:sp>
      <p:sp>
        <p:nvSpPr>
          <p:cNvPr id="4" name="Slide Number Placeholder 3"/>
          <p:cNvSpPr>
            <a:spLocks noGrp="1"/>
          </p:cNvSpPr>
          <p:nvPr>
            <p:ph type="sldNum" sz="quarter" idx="10"/>
          </p:nvPr>
        </p:nvSpPr>
        <p:spPr/>
        <p:txBody>
          <a:bodyPr/>
          <a:lstStyle/>
          <a:p>
            <a:fld id="{9A6CCC44-76D4-458C-8E6F-EB4E7A964860}" type="slidenum">
              <a:rPr lang="en-US" smtClean="0"/>
              <a:t>3</a:t>
            </a:fld>
            <a:endParaRPr lang="en-US"/>
          </a:p>
        </p:txBody>
      </p:sp>
    </p:spTree>
    <p:extLst>
      <p:ext uri="{BB962C8B-B14F-4D97-AF65-F5344CB8AC3E}">
        <p14:creationId xmlns:p14="http://schemas.microsoft.com/office/powerpoint/2010/main" val="8598091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pPr defTabSz="966630">
              <a:defRPr/>
            </a:pPr>
            <a:r>
              <a:rPr lang="en-US" dirty="0"/>
              <a:t>Simple focal seizures frequently occur without a clear detectable </a:t>
            </a:r>
            <a:r>
              <a:rPr lang="en-US" dirty="0" err="1"/>
              <a:t>ictal</a:t>
            </a:r>
            <a:r>
              <a:rPr lang="en-US" dirty="0"/>
              <a:t> correlate on the EEG.  The low electrographic yield of simple focal seizures is a consequence of the limited propagation of the </a:t>
            </a:r>
            <a:r>
              <a:rPr lang="en-US" dirty="0" err="1"/>
              <a:t>ictal</a:t>
            </a:r>
            <a:r>
              <a:rPr lang="en-US" dirty="0"/>
              <a:t> discharge in simple focal seizures. In one study, only 21% of all focal seizures were associated with discernible </a:t>
            </a:r>
            <a:r>
              <a:rPr lang="en-US" dirty="0" err="1"/>
              <a:t>ictal</a:t>
            </a:r>
            <a:r>
              <a:rPr lang="en-US" dirty="0"/>
              <a:t> discharge on the EEG {</a:t>
            </a:r>
            <a:r>
              <a:rPr lang="en-US" dirty="0" err="1"/>
              <a:t>Devinsky</a:t>
            </a:r>
            <a:r>
              <a:rPr lang="en-US" dirty="0"/>
              <a:t>, 1988 #342}.  The percentage was higher in those seizures that involved motor manifestations (33%), and lower in seizures that had no motor manifestations (15%).  This may be explained by the fact that motor phenomena frequently reflect wider propagation of the seizure discharge. The clinical manifestations of focal seizures include motor, sensory, autonomic, cognitive and psychic symptoms or signs, depending on the brain regions affected.  The seizure semiology is often an important indicator of the area of seizure onset. For example, elemental auditory seizures strongly suggests onset in </a:t>
            </a:r>
            <a:r>
              <a:rPr lang="en-US" dirty="0" err="1"/>
              <a:t>Heschl's</a:t>
            </a:r>
            <a:r>
              <a:rPr lang="en-US" dirty="0"/>
              <a:t> </a:t>
            </a:r>
            <a:r>
              <a:rPr lang="en-US" dirty="0" err="1"/>
              <a:t>gyrus</a:t>
            </a:r>
            <a:r>
              <a:rPr lang="en-US" dirty="0"/>
              <a:t>, whereas elemental visual phenomena often originate from regions within or close to the primary visual cortex.  Other </a:t>
            </a:r>
            <a:r>
              <a:rPr lang="en-US" dirty="0" err="1"/>
              <a:t>ictal</a:t>
            </a:r>
            <a:r>
              <a:rPr lang="en-US" dirty="0"/>
              <a:t> symptoms, however, are less specific in indicating the location of the seizure activity, such as olfactory or psychic auras.  While such auras are often seen in temporal lobe epilepsy, they may also be seen in orbitofrontal, insular, or neocortical temporal epilepsy.  When seizure discharges are recorded by scalp electrodes in simple focal seizures, they are often indistinguishable from those seen with complex focal seizures. Simple focal seizures may be associated with scalp-recorded focal fast frequency discharge in the alpha or beta frequency, focal rhythmic slowing in the delta or theta frequency, or, less commonly, focal repetitive spike discharge. Irregular non-rhythmic delta or theta frequency focal discharge is a less frequent pattern of </a:t>
            </a:r>
            <a:r>
              <a:rPr lang="en-US" dirty="0" err="1"/>
              <a:t>ictal</a:t>
            </a:r>
            <a:r>
              <a:rPr lang="en-US" dirty="0"/>
              <a:t> EEG activity.</a:t>
            </a:r>
          </a:p>
        </p:txBody>
      </p:sp>
      <p:sp>
        <p:nvSpPr>
          <p:cNvPr id="4" name="Slide Number Placeholder 3"/>
          <p:cNvSpPr>
            <a:spLocks noGrp="1"/>
          </p:cNvSpPr>
          <p:nvPr>
            <p:ph type="sldNum" sz="quarter" idx="10"/>
          </p:nvPr>
        </p:nvSpPr>
        <p:spPr/>
        <p:txBody>
          <a:bodyPr/>
          <a:lstStyle/>
          <a:p>
            <a:fld id="{9A6CCC44-76D4-458C-8E6F-EB4E7A964860}" type="slidenum">
              <a:rPr lang="en-US" smtClean="0"/>
              <a:t>37</a:t>
            </a:fld>
            <a:endParaRPr lang="en-US"/>
          </a:p>
        </p:txBody>
      </p:sp>
    </p:spTree>
    <p:extLst>
      <p:ext uri="{BB962C8B-B14F-4D97-AF65-F5344CB8AC3E}">
        <p14:creationId xmlns:p14="http://schemas.microsoft.com/office/powerpoint/2010/main" val="2566157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dirty="0"/>
              <a:t>The EEG almost always shows changes in association with complex focal seizures, with some exceptions in complex focal seizures of frontal or parietal lobe origin {Williamson, 1985 #456}. Inferring the location of the epileptogenic zone by using ictal scalp recordings is not always straightforward. The morphologic appearance of the ictal pattern is not specific to the area of seizure onset. For example, the theta-range temporal ictal discharge, often typical of mesial temporal generators, can be seen in other focal epilepsies that later spread to the temporal lobe{Koubeissi, 2009 #386}. One generally accepted rule is that the closer the recording electrode is to the ictal onset zone, the higher the recorded frequencies. In contrast, deep or far generators tend to be associated with slower frequency discharges on scalp EEG. </a:t>
            </a:r>
            <a:r>
              <a:rPr lang="en-US" dirty="0" err="1"/>
              <a:t>Gloor</a:t>
            </a:r>
            <a:r>
              <a:rPr lang="en-US" dirty="0"/>
              <a:t> suggested that when faster frequencies are recorded early in the seizure, they reflect proximity of the recording electrodes to the site of origin, whereas slower frequencies often represent propagation from a distant site {</a:t>
            </a:r>
            <a:r>
              <a:rPr lang="en-US" dirty="0" err="1"/>
              <a:t>Gloor</a:t>
            </a:r>
            <a:r>
              <a:rPr lang="en-US" dirty="0"/>
              <a:t>, 1975 #34}. Indeed, intracranial electrodes often record high frequency activity when implanted at or close to the epileptogenic zone, whereas scalp-recorded ictal discharges start as slow waveforms before progressing into higher frequencies. </a:t>
            </a:r>
          </a:p>
          <a:p>
            <a:r>
              <a:rPr lang="en-US" dirty="0"/>
              <a:t> In most complex focal seizures, evolving changes in the pattern of ictal EEG discharge is a fundamental feature that helps differentiate them from the stable monomorphic appearance of physiologic activities such as benign variants.  An evolving pattern commonly encountered is that of rhythmic discharge early during the seizure, which then develops into higher voltage and slower frequency discharge as the seizure propagates to more brain regions.  A later feature of the ictal discharge is that of regular slow waves which increase in frequency and become more organized as the seizure progresses.  Focal synchronous spike and wave pattern can occur as an early or late feature of the seizure.</a:t>
            </a:r>
          </a:p>
          <a:p>
            <a:r>
              <a:rPr lang="en-US" dirty="0"/>
              <a:t>Postictal EEG changes also help in distinguishing EEG seizure discharge from benign variants. These changes may include generalized or focal slowing, amplitude attenuation or increase the focal spike frequency {</a:t>
            </a:r>
            <a:r>
              <a:rPr lang="en-US" dirty="0" err="1"/>
              <a:t>Kaibara</a:t>
            </a:r>
            <a:r>
              <a:rPr lang="en-US" dirty="0"/>
              <a:t>, 1988 #378; </a:t>
            </a:r>
            <a:r>
              <a:rPr lang="en-US" dirty="0" err="1"/>
              <a:t>Gotman</a:t>
            </a:r>
            <a:r>
              <a:rPr lang="en-US" dirty="0"/>
              <a:t>, 1985 #361}}. When present, focal postictal slowing has lateralizing or sometimes localizing value for the ictal onset zone {</a:t>
            </a:r>
            <a:r>
              <a:rPr lang="en-US" dirty="0" err="1"/>
              <a:t>Walczak</a:t>
            </a:r>
            <a:r>
              <a:rPr lang="en-US" dirty="0"/>
              <a:t>, 1992 #448}.</a:t>
            </a:r>
          </a:p>
          <a:p>
            <a:r>
              <a:rPr lang="en-US" dirty="0"/>
              <a:t>The latency between the first clinical sign of a seizure and the ictal EEG onset should always be assessed. If the clinical seizure onset precedes EEG onset, it may signify that the detected discharge localizes areas of seizure propagation, rather than the focus of seizure origin.</a:t>
            </a:r>
          </a:p>
          <a:p>
            <a:endParaRPr lang="en-US" dirty="0"/>
          </a:p>
          <a:p>
            <a:endParaRPr lang="en-US" dirty="0"/>
          </a:p>
        </p:txBody>
      </p:sp>
      <p:sp>
        <p:nvSpPr>
          <p:cNvPr id="4" name="Slide Number Placeholder 3"/>
          <p:cNvSpPr>
            <a:spLocks noGrp="1"/>
          </p:cNvSpPr>
          <p:nvPr>
            <p:ph type="sldNum" sz="quarter" idx="10"/>
          </p:nvPr>
        </p:nvSpPr>
        <p:spPr/>
        <p:txBody>
          <a:bodyPr/>
          <a:lstStyle/>
          <a:p>
            <a:fld id="{9A6CCC44-76D4-458C-8E6F-EB4E7A964860}" type="slidenum">
              <a:rPr lang="en-US" smtClean="0"/>
              <a:t>38</a:t>
            </a:fld>
            <a:endParaRPr lang="en-US"/>
          </a:p>
        </p:txBody>
      </p:sp>
    </p:spTree>
    <p:extLst>
      <p:ext uri="{BB962C8B-B14F-4D97-AF65-F5344CB8AC3E}">
        <p14:creationId xmlns:p14="http://schemas.microsoft.com/office/powerpoint/2010/main" val="30220614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i="1" u="sng" cap="small" dirty="0"/>
              <a:t>Temporal Lobe complex focal seizures</a:t>
            </a:r>
            <a:endParaRPr lang="en-US" dirty="0"/>
          </a:p>
          <a:p>
            <a:r>
              <a:rPr lang="en-US" dirty="0"/>
              <a:t>Temporal lobe seizures have been most thoroughly studied because they comprise the most common type focal epilepsy.  These seizures often originate from the hippocampus or other mesial temporal structures and propagate to involve the basal and lateral temporal lobe cortices, as well as frontal lobe regions.  When the ictal discharge is limited to the hippocampus, scalp and </a:t>
            </a:r>
            <a:r>
              <a:rPr lang="en-US" dirty="0" err="1"/>
              <a:t>sphenoidal</a:t>
            </a:r>
            <a:r>
              <a:rPr lang="en-US" dirty="0"/>
              <a:t> electrodes may not detect deviations from the baseline EEG.  However, with the involvement of neocortical areas, the scalp EEG and the </a:t>
            </a:r>
            <a:r>
              <a:rPr lang="en-US" dirty="0" err="1"/>
              <a:t>sphenoidal</a:t>
            </a:r>
            <a:r>
              <a:rPr lang="en-US" dirty="0"/>
              <a:t> EEG are more likely to detect an ictal discharge. The medial temporal structures are connected with numerous cortical regions.  These include the orbitofrontal cortex, the insula, the frontal pole, the posterior cingulate area, as well as the temporal neocortex that includes the temporal pole, basal temporal cortex, lateral temporal cortex, and </a:t>
            </a:r>
            <a:r>
              <a:rPr lang="en-US" dirty="0" err="1"/>
              <a:t>temporo</a:t>
            </a:r>
            <a:r>
              <a:rPr lang="en-US" dirty="0"/>
              <a:t>-occipital region {Koubeissi, 2009 #386}.  Thus, in non-lesional cases that have seizures that are semiologically and clinically consistent with temporal lobe epilepsy, intracranial electrode evaluation is often recommended to sample regions known to have connectivity with the mesial temporal structures. An example is in patients with extratemporal seizure foci but with seizures that are clinically and electrographically typical of mesial temporal lobe epilepsy {Koubeissi, 2009 #386}. The opposite scenario may sometimes occur when seizures of mesial temporal origin result in an initial scalp ictal discharge over a different brain region (see Fig. 11).  Moreover, in some patients who have hippocampal sclerosis on one side but scalp-recorded seizure onset on the contralateral side, intracranial electrode recording may reveal seizure onset on the side of sclerosis without scalp EEG correlates{</a:t>
            </a:r>
            <a:r>
              <a:rPr lang="en-US" dirty="0" err="1"/>
              <a:t>Mintzer</a:t>
            </a:r>
            <a:r>
              <a:rPr lang="en-US" dirty="0"/>
              <a:t>, 2004 #407}. </a:t>
            </a:r>
          </a:p>
          <a:p>
            <a:r>
              <a:rPr lang="en-US" dirty="0"/>
              <a:t>A scalp-recorded 5- to 9-Hz rhythmic discharge at the inferior temporal scalp region has been reported to be highly associated with hippocampal onset seizures {</a:t>
            </a:r>
            <a:r>
              <a:rPr lang="en-US" dirty="0" err="1"/>
              <a:t>Ebersole</a:t>
            </a:r>
            <a:r>
              <a:rPr lang="en-US" dirty="0"/>
              <a:t>, 1996 #470}. A similar positive rhythm may be less commonly observed at the vertex or parasagittal region, either alone or in combination with the 5- to 9-Hz rhythmic discharge at the inferior temporal scalp region. On the other hand, seizures originating at the temporal neocortex are often associated with irregular, polymorphic, 2- to 5-Hz lateralized activity. This pattern is sometimes preceded by repetitive or periodic sharp wave discharges at the temporal region. </a:t>
            </a:r>
          </a:p>
          <a:p>
            <a:r>
              <a:rPr lang="en-US" dirty="0"/>
              <a:t>One of the early signs of ictal EEG changes in temporal lobe epilepsy is diffuse attenuation of the EEG and cessation of interictal epileptiform discharges {</a:t>
            </a:r>
            <a:r>
              <a:rPr lang="en-US" dirty="0" err="1"/>
              <a:t>Murro</a:t>
            </a:r>
            <a:r>
              <a:rPr lang="en-US" dirty="0"/>
              <a:t>, 1993 #411}. This pattern may have localizing value. </a:t>
            </a:r>
            <a:r>
              <a:rPr lang="en-US" dirty="0" err="1"/>
              <a:t>Blume</a:t>
            </a:r>
            <a:r>
              <a:rPr lang="en-US" dirty="0"/>
              <a:t> and colleagues studied 66 seizures of temporal lobe origin and found that the initial EEG changes consisted of attenuation in 10% of the seizures, rhythmic discharge without epileptiform features in 43%, and repetitive epileptiform discharges in 41% {</a:t>
            </a:r>
            <a:r>
              <a:rPr lang="en-US" dirty="0" err="1"/>
              <a:t>Blume</a:t>
            </a:r>
            <a:r>
              <a:rPr lang="en-US" dirty="0"/>
              <a:t>, 1984 #332}. A typical ictal discharge that evolves shortly after onset in temporal lobe epilepsy is that of a theta-range, rhythmic, organized spiking, often centered in the anterior-to-mid temporal region or over the </a:t>
            </a:r>
            <a:r>
              <a:rPr lang="en-US" dirty="0" err="1"/>
              <a:t>sphenoidal</a:t>
            </a:r>
            <a:r>
              <a:rPr lang="en-US" dirty="0"/>
              <a:t> electrodes (see Fig. 12).  This temporal rhythm is seen in 50% to 80% of the medial temporal lobe seizures {</a:t>
            </a:r>
            <a:r>
              <a:rPr lang="en-US" dirty="0" err="1"/>
              <a:t>Risinger</a:t>
            </a:r>
            <a:r>
              <a:rPr lang="en-US" dirty="0"/>
              <a:t>, 2000 #422}. Some seizures, however, may not be accompanied by clear EEG correlates at their onset. Neocortical-onset seizures are less likely to be associated with lateralized scalp-recorded EEG onset than mesial temporal-onset seizures {</a:t>
            </a:r>
            <a:r>
              <a:rPr lang="en-US" dirty="0" err="1"/>
              <a:t>Ebersole</a:t>
            </a:r>
            <a:r>
              <a:rPr lang="en-US" dirty="0"/>
              <a:t>, 1996 #470}.</a:t>
            </a:r>
          </a:p>
          <a:p>
            <a:r>
              <a:rPr lang="en-US" dirty="0"/>
              <a:t>Contrasting intracranial with scalp recordings often shows better temporal resolution of </a:t>
            </a:r>
            <a:r>
              <a:rPr lang="en-US" dirty="0" err="1"/>
              <a:t>intracranially</a:t>
            </a:r>
            <a:r>
              <a:rPr lang="en-US" dirty="0"/>
              <a:t>-recorded seizures.  Whereas the scalp-recorded ictal discharge of temporal lobe seizures may lag in time behind the clinical onset, </a:t>
            </a:r>
            <a:r>
              <a:rPr lang="en-US" dirty="0" err="1"/>
              <a:t>intracranially</a:t>
            </a:r>
            <a:r>
              <a:rPr lang="en-US" dirty="0"/>
              <a:t>-recorded ictal discharges are often concomitant with, or appear before, the clinical onset. Indeed, interictal and ictal discharges that are limited to the hippocampus are often undetectable by </a:t>
            </a:r>
            <a:r>
              <a:rPr lang="en-US" dirty="0" err="1"/>
              <a:t>sphenoidal</a:t>
            </a:r>
            <a:r>
              <a:rPr lang="en-US" dirty="0"/>
              <a:t> or scalp electrodes, and the seizure discharge becomes evident on scalp recordings only after it involves significant portions of the basal and lateral temporal neocortex (see Fig. 13).  The frequency of scalp-recorded seizure discharges can be in the alpha, beta, or delta range {</a:t>
            </a:r>
            <a:r>
              <a:rPr lang="en-US" dirty="0" err="1"/>
              <a:t>Blume</a:t>
            </a:r>
            <a:r>
              <a:rPr lang="en-US" dirty="0"/>
              <a:t>, 1984 #332}. </a:t>
            </a:r>
            <a:r>
              <a:rPr lang="en-US"/>
              <a:t>However, with intracranial electrodes, the recorded ictal discharges are often of higher frequency, in the beta or gamma range.</a:t>
            </a:r>
          </a:p>
          <a:p>
            <a:endParaRPr lang="en-US"/>
          </a:p>
        </p:txBody>
      </p:sp>
      <p:sp>
        <p:nvSpPr>
          <p:cNvPr id="4" name="Slide Number Placeholder 3"/>
          <p:cNvSpPr>
            <a:spLocks noGrp="1"/>
          </p:cNvSpPr>
          <p:nvPr>
            <p:ph type="sldNum" sz="quarter" idx="10"/>
          </p:nvPr>
        </p:nvSpPr>
        <p:spPr/>
        <p:txBody>
          <a:bodyPr/>
          <a:lstStyle/>
          <a:p>
            <a:fld id="{9A6CCC44-76D4-458C-8E6F-EB4E7A964860}" type="slidenum">
              <a:rPr lang="en-US" smtClean="0"/>
              <a:t>39</a:t>
            </a:fld>
            <a:endParaRPr lang="en-US"/>
          </a:p>
        </p:txBody>
      </p:sp>
    </p:spTree>
    <p:extLst>
      <p:ext uri="{BB962C8B-B14F-4D97-AF65-F5344CB8AC3E}">
        <p14:creationId xmlns:p14="http://schemas.microsoft.com/office/powerpoint/2010/main" val="36906526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b="1" u="sng" dirty="0"/>
              <a:t>Fig</a:t>
            </a:r>
            <a:r>
              <a:rPr lang="en-US" b="1" u="sng" cap="small" dirty="0"/>
              <a:t>. 3</a:t>
            </a:r>
            <a:r>
              <a:rPr lang="en-US" dirty="0"/>
              <a:t>:  This patient is a 44 year-old woman with history of intractable epilepsy since age 19. Her seizures manifest an abdominal aura followed by alteration of awareness and oral automatisms, with infrequent secondary generalization. Her video-EEG monitoring with scalp electrodes captured habitual seizures that appeared to be of left temporal origin electrographically, but the ictal discharge occurred at least 20 seconds after the clinical onset. Since she had a normal brain MRI, invasive monitoring was recommended with depth electrodes in the left temporal lobe and other brain regions, including frontal, insular, and posterior cingulate regions. Simultaneous depth and scalp recordings confirmed ictal onset in the left hippocampus and explained the latency to the scalp EEG appearance. Seizure onset (A) in the hippocampus (H1, 2) was associated with normal tracings on scalp EEG. Seizure propagation (B) to the amygdala (AM1, 2), also did not result in clear changes on scalp EEG. Attenuation of the posterior basic rhythm (C) and some evolving rhythms started to manifest on the scalp EEG as the intracranial seizure discharge involved temporal neocortical (TN1) regions.  Further synchronization of the ictal discharge over the temporal neocortex (TN 1-4) 30 seconds after seizure onset (D) resulted in a clear rhythmic ictal discharge over the scalp-recorded left temporal region.</a:t>
            </a:r>
          </a:p>
        </p:txBody>
      </p:sp>
      <p:sp>
        <p:nvSpPr>
          <p:cNvPr id="4" name="Slide Number Placeholder 3"/>
          <p:cNvSpPr>
            <a:spLocks noGrp="1"/>
          </p:cNvSpPr>
          <p:nvPr>
            <p:ph type="sldNum" sz="quarter" idx="10"/>
          </p:nvPr>
        </p:nvSpPr>
        <p:spPr/>
        <p:txBody>
          <a:bodyPr/>
          <a:lstStyle/>
          <a:p>
            <a:fld id="{9A6CCC44-76D4-458C-8E6F-EB4E7A964860}" type="slidenum">
              <a:rPr lang="en-US" smtClean="0"/>
              <a:t>40</a:t>
            </a:fld>
            <a:endParaRPr lang="en-US"/>
          </a:p>
        </p:txBody>
      </p:sp>
    </p:spTree>
    <p:extLst>
      <p:ext uri="{BB962C8B-B14F-4D97-AF65-F5344CB8AC3E}">
        <p14:creationId xmlns:p14="http://schemas.microsoft.com/office/powerpoint/2010/main" val="24282711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b="1" u="sng" dirty="0"/>
              <a:t>Fig. 1</a:t>
            </a:r>
            <a:r>
              <a:rPr lang="en-US" dirty="0"/>
              <a:t>:   A 24-year-old man presented with history of intractable complex partial epilepsy since age 12. His risk factors include an episode of meningitis at age 7 years. Video-EEG monitoring with scalp electrodes suggested seizure onset in the left </a:t>
            </a:r>
            <a:r>
              <a:rPr lang="en-US" dirty="0" err="1"/>
              <a:t>frontopolar</a:t>
            </a:r>
            <a:r>
              <a:rPr lang="en-US" dirty="0"/>
              <a:t> region with later propagation to the left temporal region. Since his brain MRI revealed left hippocampal atrophy, invasive monitoring with depth electrodes was recommended. This figure shows his seizure onset in two consecutive EEG pages consisting of simultaneous scalp and depth electrode recordings. His seizure onset zone proved to be in the left hippocampus, with secondary spread to the left </a:t>
            </a:r>
            <a:r>
              <a:rPr lang="en-US" dirty="0" err="1"/>
              <a:t>frontopolar</a:t>
            </a:r>
            <a:r>
              <a:rPr lang="en-US" dirty="0"/>
              <a:t> region. The scalp recordings missed the initial high-frequency hippocampal discharge (inset), but showed a </a:t>
            </a:r>
            <a:r>
              <a:rPr lang="en-US" dirty="0" err="1"/>
              <a:t>frontopolar</a:t>
            </a:r>
            <a:r>
              <a:rPr lang="en-US" dirty="0"/>
              <a:t> ictal discharge only after seizure propagation to the frontal pole. M1-6 are medial </a:t>
            </a:r>
            <a:r>
              <a:rPr lang="en-US" dirty="0" err="1"/>
              <a:t>frontopolar</a:t>
            </a:r>
            <a:r>
              <a:rPr lang="en-US" dirty="0"/>
              <a:t> contacts, L1-6 are lateral </a:t>
            </a:r>
            <a:r>
              <a:rPr lang="en-US" dirty="0" err="1"/>
              <a:t>frontopolar</a:t>
            </a:r>
            <a:r>
              <a:rPr lang="en-US" dirty="0"/>
              <a:t> contacts, HH1-3 are in the head of the hippocampus, and HB1-2 are in the hippocampal body. </a:t>
            </a:r>
          </a:p>
        </p:txBody>
      </p:sp>
      <p:sp>
        <p:nvSpPr>
          <p:cNvPr id="4" name="Slide Number Placeholder 3"/>
          <p:cNvSpPr>
            <a:spLocks noGrp="1"/>
          </p:cNvSpPr>
          <p:nvPr>
            <p:ph type="sldNum" sz="quarter" idx="10"/>
          </p:nvPr>
        </p:nvSpPr>
        <p:spPr/>
        <p:txBody>
          <a:bodyPr/>
          <a:lstStyle/>
          <a:p>
            <a:fld id="{9A6CCC44-76D4-458C-8E6F-EB4E7A964860}" type="slidenum">
              <a:rPr lang="en-US" smtClean="0"/>
              <a:t>41</a:t>
            </a:fld>
            <a:endParaRPr lang="en-US"/>
          </a:p>
        </p:txBody>
      </p:sp>
    </p:spTree>
    <p:extLst>
      <p:ext uri="{BB962C8B-B14F-4D97-AF65-F5344CB8AC3E}">
        <p14:creationId xmlns:p14="http://schemas.microsoft.com/office/powerpoint/2010/main" val="3572076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dirty="0"/>
              <a:t>A fast, beta-range ictal discharge may be more common in seizures of extra-temporal lobe origin than temporal lobe seizures, owing to the closer proximity of scalp electrodes to some extratemporal seizure foci. However, extratemporal lobe seizures in general are less likely to yield a clear ictal discharge than temporal lobe seizures {Williamson, 1985 #456}.  Whereas temporal lobe seizures often have auras, slowly-developing automatisms, and postictal states, frontal lobe seizures tend to have abrupt </a:t>
            </a:r>
            <a:r>
              <a:rPr lang="en-US" dirty="0" err="1"/>
              <a:t>hypermotor</a:t>
            </a:r>
            <a:r>
              <a:rPr lang="en-US" dirty="0"/>
              <a:t> activity and rapid propagation with little or no auras or postictal confusion. These contribute to the decreased EEG yield in frontal lobe seizures {</a:t>
            </a:r>
            <a:r>
              <a:rPr lang="en-US" dirty="0" err="1"/>
              <a:t>Palmini</a:t>
            </a:r>
            <a:r>
              <a:rPr lang="en-US" dirty="0"/>
              <a:t>, 1993 #415} </a:t>
            </a:r>
          </a:p>
          <a:p>
            <a:r>
              <a:rPr lang="en-US" dirty="0"/>
              <a:t>Frontal lobe seizures have a myriad of clinical manifestations and are often poorly localized by scalp EEG {Williamson, 1985 #456}(</a:t>
            </a:r>
            <a:r>
              <a:rPr lang="en-US" dirty="0" err="1"/>
              <a:t>seeFig</a:t>
            </a:r>
            <a:r>
              <a:rPr lang="en-US" dirty="0"/>
              <a:t>. 14). Only about half of the complex focal seizures originating from the frontal lobe appear to show a clearly localizing EEG pattern, and many frontal lobe seizures are not associated with recognizable EEG change other than movement and muscle artifact {</a:t>
            </a:r>
            <a:r>
              <a:rPr lang="en-US" dirty="0" err="1"/>
              <a:t>Laskowitz</a:t>
            </a:r>
            <a:r>
              <a:rPr lang="en-US" dirty="0"/>
              <a:t>, 1995 #390}.  However, the focal ictal beta discharge pattern at the onset of seizures is independently predictive of excellent outcome following lesional or nonlesional frontal lobe surgery, with 90% of the patients becoming seizure-free {Worrell, 2002 #471}. Only 25% of frontal lobe surgery patients have this type of discharge that could be visually detected without computer-aided power spectrum analysis of the EEG (see Fig. 15 A and B).</a:t>
            </a:r>
          </a:p>
          <a:p>
            <a:r>
              <a:rPr lang="en-US" dirty="0"/>
              <a:t>Parietal lobe seizures may be accompanied by sensory hallucinations and other phenomena.  The sensations are commonly </a:t>
            </a:r>
            <a:r>
              <a:rPr lang="en-US" dirty="0" err="1"/>
              <a:t>paresthesias</a:t>
            </a:r>
            <a:r>
              <a:rPr lang="en-US" dirty="0"/>
              <a:t>, and rarely ictal pain. </a:t>
            </a:r>
            <a:r>
              <a:rPr lang="en-US" dirty="0" err="1"/>
              <a:t>Extracranial</a:t>
            </a:r>
            <a:r>
              <a:rPr lang="en-US" dirty="0"/>
              <a:t> EEG recordings of parietal lobe seizures often do not show localizing findings and complex focal seizures of parietal lobe origin may occur without clear scalp EEG correlate {Williamson, 1992 #455}. </a:t>
            </a:r>
          </a:p>
          <a:p>
            <a:r>
              <a:rPr lang="en-US" dirty="0"/>
              <a:t> </a:t>
            </a:r>
          </a:p>
          <a:p>
            <a:r>
              <a:rPr lang="en-US" dirty="0"/>
              <a:t>Occipital lobe seizures are often associated with semiology that helps identify their site of origin, including elemental or complex visual hallucinations and other visual or eye movement phenomena such as eye deviation and blinking {</a:t>
            </a:r>
            <a:r>
              <a:rPr lang="en-US" dirty="0" err="1"/>
              <a:t>Salanova</a:t>
            </a:r>
            <a:r>
              <a:rPr lang="en-US" dirty="0"/>
              <a:t>, 1992 #427}. It is common for occipital lobe seizures or parietal lobe seizures to propagate to the </a:t>
            </a:r>
            <a:r>
              <a:rPr lang="en-US" dirty="0" err="1"/>
              <a:t>ipsilateral</a:t>
            </a:r>
            <a:r>
              <a:rPr lang="en-US" dirty="0"/>
              <a:t> temporal lobe, as well as to the contralateral temporal lobe (see Fig. 16). At that stage, the seizure signs and symptoms would include alteration of awareness and automatic behaviors typical of temporal lobe seizures. Propagation to the frontal lobe and the insula from occipital lobe foci has also been described, which may be associated with clonic or tonic activity. Scalp recordings of occipital seizures commonly show a clear focal ictal pattern over the occipital region..</a:t>
            </a:r>
          </a:p>
          <a:p>
            <a:r>
              <a:rPr lang="en-US" dirty="0"/>
              <a:t>Secondarily generalized seizures may evolve from complex focal seizures, which in turn may evolve from simple focal seizures. Scalp EEG of secondary generalized seizures is best distinguished from that of primary generalized seizures by their focal or lateralized onset, or focal or regional predominance of ictal discharges or postictal slowing.</a:t>
            </a:r>
          </a:p>
          <a:p>
            <a:endParaRPr lang="en-US" dirty="0"/>
          </a:p>
        </p:txBody>
      </p:sp>
      <p:sp>
        <p:nvSpPr>
          <p:cNvPr id="4" name="Slide Number Placeholder 3"/>
          <p:cNvSpPr>
            <a:spLocks noGrp="1"/>
          </p:cNvSpPr>
          <p:nvPr>
            <p:ph type="sldNum" sz="quarter" idx="10"/>
          </p:nvPr>
        </p:nvSpPr>
        <p:spPr/>
        <p:txBody>
          <a:bodyPr/>
          <a:lstStyle/>
          <a:p>
            <a:fld id="{9A6CCC44-76D4-458C-8E6F-EB4E7A964860}" type="slidenum">
              <a:rPr lang="en-US" smtClean="0"/>
              <a:t>42</a:t>
            </a:fld>
            <a:endParaRPr lang="en-US"/>
          </a:p>
        </p:txBody>
      </p:sp>
    </p:spTree>
    <p:extLst>
      <p:ext uri="{BB962C8B-B14F-4D97-AF65-F5344CB8AC3E}">
        <p14:creationId xmlns:p14="http://schemas.microsoft.com/office/powerpoint/2010/main" val="37688281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b="1" u="sng" dirty="0"/>
              <a:t>Fig.</a:t>
            </a:r>
            <a:r>
              <a:rPr lang="en-US" b="1" u="sng" cap="small" dirty="0"/>
              <a:t> 2</a:t>
            </a:r>
            <a:r>
              <a:rPr lang="en-US" dirty="0"/>
              <a:t>:  This EEG is from a 58 year-old man with a remote history of </a:t>
            </a:r>
            <a:r>
              <a:rPr lang="en-US" dirty="0" err="1"/>
              <a:t>intracerebral</a:t>
            </a:r>
            <a:r>
              <a:rPr lang="en-US" dirty="0"/>
              <a:t> hemorrhage that necessitated surgical evacuation and resulted in epileptic seizures. A fluid-attenuated inversion recovery MRI (A) shows the right parietal </a:t>
            </a:r>
            <a:r>
              <a:rPr lang="en-US" dirty="0" err="1"/>
              <a:t>encephalomalacia</a:t>
            </a:r>
            <a:r>
              <a:rPr lang="en-US" dirty="0"/>
              <a:t>. After years of seizure control, the patient presented with repetitive seizures manifesting as decreased responsiveness and left facial twitching. His electrographic seizure onset consisted of a low-voltage, alpha-range rhythmic discharge over P4 (B), which evolved in amplitude, frequency, morphology, and propagation within 30 seconds after seizure onset (C). Note the emergence of rhythmic activity in (C), specifically over </a:t>
            </a:r>
            <a:r>
              <a:rPr lang="en-US" dirty="0" err="1"/>
              <a:t>Fz-Cz</a:t>
            </a:r>
            <a:r>
              <a:rPr lang="en-US" dirty="0"/>
              <a:t> and F4-C4, denoting seizure propagation. (D) and (E) show seizure evolution 60 and 90 seconds after seizure onset, respectively, revealing further propagation within the right hemisphere, including the temporal region. Slowing and disorganization of the ictal discharge (F) approximately 120 seconds after seizure onset herald seizure offset. </a:t>
            </a:r>
          </a:p>
        </p:txBody>
      </p:sp>
      <p:sp>
        <p:nvSpPr>
          <p:cNvPr id="4" name="Slide Number Placeholder 3"/>
          <p:cNvSpPr>
            <a:spLocks noGrp="1"/>
          </p:cNvSpPr>
          <p:nvPr>
            <p:ph type="sldNum" sz="quarter" idx="10"/>
          </p:nvPr>
        </p:nvSpPr>
        <p:spPr/>
        <p:txBody>
          <a:bodyPr/>
          <a:lstStyle/>
          <a:p>
            <a:fld id="{9A6CCC44-76D4-458C-8E6F-EB4E7A964860}" type="slidenum">
              <a:rPr lang="en-US" smtClean="0"/>
              <a:t>43</a:t>
            </a:fld>
            <a:endParaRPr lang="en-US"/>
          </a:p>
        </p:txBody>
      </p:sp>
    </p:spTree>
    <p:extLst>
      <p:ext uri="{BB962C8B-B14F-4D97-AF65-F5344CB8AC3E}">
        <p14:creationId xmlns:p14="http://schemas.microsoft.com/office/powerpoint/2010/main" val="24389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57300" y="719138"/>
            <a:ext cx="4800600" cy="3600450"/>
          </a:xfrm>
          <a:ln/>
        </p:spPr>
      </p:sp>
      <p:sp>
        <p:nvSpPr>
          <p:cNvPr id="95235" name="Rectangle 3"/>
          <p:cNvSpPr>
            <a:spLocks noGrp="1" noChangeArrowheads="1"/>
          </p:cNvSpPr>
          <p:nvPr>
            <p:ph type="body" idx="1"/>
          </p:nvPr>
        </p:nvSpPr>
        <p:spPr>
          <a:xfrm>
            <a:off x="732183" y="4561227"/>
            <a:ext cx="5850835" cy="4320213"/>
          </a:xfrm>
          <a:noFill/>
          <a:ln/>
        </p:spPr>
        <p:txBody>
          <a:bodyPr/>
          <a:lstStyle/>
          <a:p>
            <a:pPr>
              <a:lnSpc>
                <a:spcPct val="80000"/>
              </a:lnSpc>
            </a:pPr>
            <a:r>
              <a:rPr lang="en-US" sz="900"/>
              <a:t>NEITHER THE ACTIVITY ON THE LEFT NOR ON THE RIGHT IS AN EKG ARTIFACT. THE RATE OF THE ACTIVITY IS CLOSE TO THAT OF THE HEART BUT NOT IDENTICAL. THIS IS A RIGHT SIDED SEIZURE. THE LEFT ACTIVITY IS LIKELY AN ARTIFACT (POSSIBLY MUSCLE ARTIFACT SECONDARY TO CLINICAL SEIZURE ACTIVITY).</a:t>
            </a:r>
          </a:p>
          <a:p>
            <a:pPr>
              <a:lnSpc>
                <a:spcPct val="80000"/>
              </a:lnSpc>
            </a:pPr>
            <a:endParaRPr lang="en-US" sz="900"/>
          </a:p>
          <a:p>
            <a:pPr>
              <a:lnSpc>
                <a:spcPct val="80000"/>
              </a:lnSpc>
            </a:pPr>
            <a:r>
              <a:rPr lang="en-US" sz="900"/>
              <a:t>Referral Reason: ? seizure activity </a:t>
            </a:r>
          </a:p>
          <a:p>
            <a:pPr>
              <a:lnSpc>
                <a:spcPct val="80000"/>
              </a:lnSpc>
            </a:pPr>
            <a:r>
              <a:rPr lang="en-US" sz="900"/>
              <a:t>Medications: Ativan,Dilantin </a:t>
            </a:r>
          </a:p>
          <a:p>
            <a:pPr>
              <a:lnSpc>
                <a:spcPct val="80000"/>
              </a:lnSpc>
            </a:pPr>
            <a:r>
              <a:rPr lang="en-US" sz="900"/>
              <a:t>Technique: reduced array,asleep,international placement,bipolar+referental techniqe </a:t>
            </a:r>
          </a:p>
          <a:p>
            <a:pPr>
              <a:lnSpc>
                <a:spcPct val="80000"/>
              </a:lnSpc>
            </a:pPr>
            <a:r>
              <a:rPr lang="en-US" sz="900"/>
              <a:t>Brief History: 3 mo AAM with propionic acidemia. Normal development,normal baseline neuro exam. Had two episodes of mouth movement. Slow activity - present bilaterally and symmetrically </a:t>
            </a:r>
          </a:p>
          <a:p>
            <a:pPr>
              <a:lnSpc>
                <a:spcPct val="80000"/>
              </a:lnSpc>
            </a:pPr>
            <a:endParaRPr lang="en-US" sz="900"/>
          </a:p>
          <a:p>
            <a:pPr>
              <a:lnSpc>
                <a:spcPct val="80000"/>
              </a:lnSpc>
            </a:pPr>
            <a:r>
              <a:rPr lang="en-US" sz="900"/>
              <a:t>OUTPATIENT THE RECORD SHOWED: </a:t>
            </a:r>
          </a:p>
          <a:p>
            <a:pPr>
              <a:lnSpc>
                <a:spcPct val="80000"/>
              </a:lnSpc>
            </a:pPr>
            <a:r>
              <a:rPr lang="en-US" sz="900"/>
              <a:t>EPILEPTIFORM ACTIVITY: sharp waves - present in the cortical head regions on the right - 3 cps at onset, and about 7 cps at the end - high voltage activity - lasting about 2 minutes This was present at the start of the recording. The seizure appeared to begin just before the start of the record. The EEG pattern was accompanied by muscle artifact on the left. The repetition rate of the muscles artifact was slightly faster than that of the EKG. </a:t>
            </a:r>
          </a:p>
          <a:p>
            <a:pPr>
              <a:lnSpc>
                <a:spcPct val="80000"/>
              </a:lnSpc>
            </a:pPr>
            <a:endParaRPr lang="en-US" sz="900"/>
          </a:p>
          <a:p>
            <a:pPr>
              <a:lnSpc>
                <a:spcPct val="80000"/>
              </a:lnSpc>
            </a:pPr>
            <a:r>
              <a:rPr lang="en-US" sz="900"/>
              <a:t>ABNORMAL ACTIVITY: slow activity - present bilaterally - 2-5 cps - medium to high voltage activity - semirhythmical or irregular in appearance - continuous This could represent a post-ictal pattern. Throughout the balance of the recording, there were 4-6 second bursts of rhythmic 11-12 hz activity. This was more commonly on the right but at times occurred on the left, sometimes after activity occurred on the right. This could represent asymmetrically occurring spindles, but also could represent a subclinical epileptiform pattern. </a:t>
            </a:r>
          </a:p>
          <a:p>
            <a:pPr>
              <a:lnSpc>
                <a:spcPct val="80000"/>
              </a:lnSpc>
            </a:pPr>
            <a:endParaRPr lang="en-US" sz="900"/>
          </a:p>
          <a:p>
            <a:pPr>
              <a:lnSpc>
                <a:spcPct val="80000"/>
              </a:lnSpc>
            </a:pPr>
            <a:r>
              <a:rPr lang="en-US" sz="900"/>
              <a:t>SUMMARY: A markedly abnormal EEG because of: Sharp waves - present in the cortical head regions on the right </a:t>
            </a:r>
          </a:p>
          <a:p>
            <a:pPr>
              <a:lnSpc>
                <a:spcPct val="80000"/>
              </a:lnSpc>
            </a:pPr>
            <a:endParaRPr lang="en-US" sz="900"/>
          </a:p>
          <a:p>
            <a:pPr>
              <a:lnSpc>
                <a:spcPct val="80000"/>
              </a:lnSpc>
            </a:pPr>
            <a:r>
              <a:rPr lang="en-US" sz="900"/>
              <a:t>COMMENT: The EEG is consistent with the presence of a seizure disorder of focal origin. In addition, there is slowing of the EEG, which could be a post-ictal phenomenon alone. Further recording could help assess this, if clinically indicated. </a:t>
            </a:r>
          </a:p>
        </p:txBody>
      </p:sp>
    </p:spTree>
    <p:extLst>
      <p:ext uri="{BB962C8B-B14F-4D97-AF65-F5344CB8AC3E}">
        <p14:creationId xmlns:p14="http://schemas.microsoft.com/office/powerpoint/2010/main" val="33373280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257300" y="719138"/>
            <a:ext cx="4800600" cy="3600450"/>
          </a:xfrm>
          <a:ln/>
        </p:spPr>
      </p:sp>
      <p:sp>
        <p:nvSpPr>
          <p:cNvPr id="96259" name="Rectangle 3"/>
          <p:cNvSpPr>
            <a:spLocks noGrp="1" noChangeArrowheads="1"/>
          </p:cNvSpPr>
          <p:nvPr>
            <p:ph type="body" idx="1"/>
          </p:nvPr>
        </p:nvSpPr>
        <p:spPr>
          <a:xfrm>
            <a:off x="732183" y="4561227"/>
            <a:ext cx="5850835" cy="4320213"/>
          </a:xfrm>
          <a:noFill/>
          <a:ln/>
        </p:spPr>
        <p:txBody>
          <a:bodyPr/>
          <a:lstStyle/>
          <a:p>
            <a:r>
              <a:rPr lang="en-US"/>
              <a:t>SAME EEG AS PRECEDING ONE; 20 SECONDS LATER</a:t>
            </a:r>
          </a:p>
        </p:txBody>
      </p:sp>
    </p:spTree>
    <p:extLst>
      <p:ext uri="{BB962C8B-B14F-4D97-AF65-F5344CB8AC3E}">
        <p14:creationId xmlns:p14="http://schemas.microsoft.com/office/powerpoint/2010/main" val="27384838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1257300" y="719138"/>
            <a:ext cx="4800600" cy="3600450"/>
          </a:xfrm>
          <a:ln/>
        </p:spPr>
      </p:sp>
      <p:sp>
        <p:nvSpPr>
          <p:cNvPr id="97283" name="Rectangle 3"/>
          <p:cNvSpPr>
            <a:spLocks noGrp="1" noChangeArrowheads="1"/>
          </p:cNvSpPr>
          <p:nvPr>
            <p:ph type="body" idx="1"/>
          </p:nvPr>
        </p:nvSpPr>
        <p:spPr>
          <a:xfrm>
            <a:off x="732183" y="4561227"/>
            <a:ext cx="5850835" cy="4320213"/>
          </a:xfrm>
          <a:noFill/>
          <a:ln/>
        </p:spPr>
        <p:txBody>
          <a:bodyPr/>
          <a:lstStyle/>
          <a:p>
            <a:r>
              <a:rPr lang="en-US"/>
              <a:t>20 MORE SECONDS LATER</a:t>
            </a:r>
          </a:p>
        </p:txBody>
      </p:sp>
    </p:spTree>
    <p:extLst>
      <p:ext uri="{BB962C8B-B14F-4D97-AF65-F5344CB8AC3E}">
        <p14:creationId xmlns:p14="http://schemas.microsoft.com/office/powerpoint/2010/main" val="1077770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a:prstGeom prst="rect">
            <a:avLst/>
          </a:prstGeom>
        </p:spPr>
      </p:sp>
      <p:sp>
        <p:nvSpPr>
          <p:cNvPr id="3" name="Notes Placeholder 2"/>
          <p:cNvSpPr>
            <a:spLocks noGrp="1"/>
          </p:cNvSpPr>
          <p:nvPr>
            <p:ph type="body" idx="1"/>
          </p:nvPr>
        </p:nvSpPr>
        <p:spPr/>
        <p:txBody>
          <a:bodyPr/>
          <a:lstStyle/>
          <a:p>
            <a:r>
              <a:rPr lang="en-US" sz="1200" dirty="0"/>
              <a:t>Prevalence of non-specific EEG 'abnormalities'/variants in the general population ranges from 0.1 to 10%</a:t>
            </a:r>
          </a:p>
          <a:p>
            <a:r>
              <a:rPr lang="en-US" sz="1200" dirty="0"/>
              <a:t>Underlying this 100-fold-wide range is a spectrum of what is considered 'abnormal' or variant. The </a:t>
            </a:r>
            <a:r>
              <a:rPr lang="en-US" sz="1200" dirty="0" err="1"/>
              <a:t>prevalences</a:t>
            </a:r>
            <a:r>
              <a:rPr lang="en-US" sz="1200" dirty="0"/>
              <a:t> of 'abnormalities'/variants in asymptomatic siblings in RE, CAE and JME significantly exceed even the highest value in the general population and fall within Mendelian expectations. These results suggest that EEG 'abnormalities'/variants shared with the general population are enriched in the three syndromes and are endophenotypes inherited in a genetically simple near-Mendelian fashion. Future work with modern EEG variant definitions should uncover genetic variants contributing to neuronal hypersynchrony in epilepsy.</a:t>
            </a:r>
          </a:p>
        </p:txBody>
      </p:sp>
      <p:sp>
        <p:nvSpPr>
          <p:cNvPr id="4" name="Slide Number Placeholder 3"/>
          <p:cNvSpPr>
            <a:spLocks noGrp="1"/>
          </p:cNvSpPr>
          <p:nvPr>
            <p:ph type="sldNum" sz="quarter" idx="10"/>
          </p:nvPr>
        </p:nvSpPr>
        <p:spPr/>
        <p:txBody>
          <a:bodyPr/>
          <a:lstStyle/>
          <a:p>
            <a:fld id="{9A6CCC44-76D4-458C-8E6F-EB4E7A964860}" type="slidenum">
              <a:rPr lang="en-US" smtClean="0"/>
              <a:t>4</a:t>
            </a:fld>
            <a:endParaRPr lang="en-US"/>
          </a:p>
        </p:txBody>
      </p:sp>
    </p:spTree>
    <p:extLst>
      <p:ext uri="{BB962C8B-B14F-4D97-AF65-F5344CB8AC3E}">
        <p14:creationId xmlns:p14="http://schemas.microsoft.com/office/powerpoint/2010/main" val="1090394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1257300" y="719138"/>
            <a:ext cx="4800600" cy="3600450"/>
          </a:xfrm>
          <a:ln/>
        </p:spPr>
      </p:sp>
      <p:sp>
        <p:nvSpPr>
          <p:cNvPr id="98307" name="Rectangle 3"/>
          <p:cNvSpPr>
            <a:spLocks noGrp="1" noChangeArrowheads="1"/>
          </p:cNvSpPr>
          <p:nvPr>
            <p:ph type="body" idx="1"/>
          </p:nvPr>
        </p:nvSpPr>
        <p:spPr>
          <a:xfrm>
            <a:off x="732183" y="4561227"/>
            <a:ext cx="5850835" cy="4320213"/>
          </a:xfrm>
          <a:noFill/>
          <a:ln/>
        </p:spPr>
        <p:txBody>
          <a:bodyPr/>
          <a:lstStyle/>
          <a:p>
            <a:r>
              <a:rPr lang="en-US"/>
              <a:t>20 MORE SECONDS LATER</a:t>
            </a:r>
          </a:p>
        </p:txBody>
      </p:sp>
    </p:spTree>
    <p:extLst>
      <p:ext uri="{BB962C8B-B14F-4D97-AF65-F5344CB8AC3E}">
        <p14:creationId xmlns:p14="http://schemas.microsoft.com/office/powerpoint/2010/main" val="14966793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i="1" u="sng" dirty="0"/>
              <a:t>Absence epilepsy</a:t>
            </a:r>
            <a:r>
              <a:rPr lang="en-US" dirty="0"/>
              <a:t>. </a:t>
            </a:r>
          </a:p>
          <a:p>
            <a:r>
              <a:rPr lang="en-US" dirty="0"/>
              <a:t>Absence seizures are often subtle in clinical manifestations and the distinction between interictal and ictal behavior may be difficult. Discharges that last longer than 3 seconds will often have clinical correlates. Testing the rapidity of motor or verbal responses may help assess the alteration of awareness in absence seizures. Browne  et al. studied auditory reaction times and found them to be within normal limits immediately prior to the epileptic discharge {Browne, 1974 #334} However, less than half reaction times were normal at the start of the paroxysm, and only 4% of the reaction times were normal in the first second of the discharge.  The term complex absence describes absence seizures with prominent automatisms {Panayiotopoulos, 1989 #417}.</a:t>
            </a:r>
          </a:p>
          <a:p>
            <a:r>
              <a:rPr lang="en-US" dirty="0"/>
              <a:t>The ictal discharge in absence seizures is typically of abrupt onset and offset, with no postictal slowing.  Most patients with absence seizures are neurologically and cognitively intact and the EEG at baseline is within normal limits.  The ictal pattern of childhood absence epilepsy consists of spike and slow wave complexes occurring at the average frequency of 3 Hz, starting at approximately 3.5 Hz, and slowing down to 2.5 Hz (see Fig. 5). Some ictal discharges may include </a:t>
            </a:r>
            <a:r>
              <a:rPr lang="en-US" dirty="0" err="1"/>
              <a:t>polyspike</a:t>
            </a:r>
            <a:r>
              <a:rPr lang="en-US" dirty="0"/>
              <a:t> components.  Occasionally, the spikes may be more posteriorly prominent {Panayiotopoulos, 1989 #417}. Absence seizures in other epilepsy syndromes may show irregular spike-and-wave complexes, slow spike-and-wave activity, or generalized paroxysmal fast activity {Drury, 1993 #344}. </a:t>
            </a:r>
          </a:p>
          <a:p>
            <a:r>
              <a:rPr lang="en-US" i="1" u="sng" dirty="0"/>
              <a:t>Juvenile myoclonic epilepsy (JME)</a:t>
            </a:r>
            <a:endParaRPr lang="en-US" dirty="0"/>
          </a:p>
          <a:p>
            <a:r>
              <a:rPr lang="en-US" dirty="0"/>
              <a:t>JME starts in teenage years and is marked by myoclonic seizures and generalized tonic-clonic seizures. The EEG often shows bursts of bilateral frontal-maximum </a:t>
            </a:r>
            <a:r>
              <a:rPr lang="en-US" dirty="0" err="1"/>
              <a:t>polyspike</a:t>
            </a:r>
            <a:r>
              <a:rPr lang="en-US" dirty="0"/>
              <a:t>-and-slow-wave discharge or in association with myoclonic jerks. The discharges within the burst have irregular morphology and frequency (see Fig. 17). Myoclonic jerks tend to occur shortly after arousal, and some occur during intermittent photic stimulation.  Approximately one third of the patients will have a generalized photo-epileptiform discharges (</a:t>
            </a:r>
            <a:r>
              <a:rPr lang="en-US" dirty="0" err="1"/>
              <a:t>photoparoxysmal</a:t>
            </a:r>
            <a:r>
              <a:rPr lang="en-US" dirty="0"/>
              <a:t> response).  </a:t>
            </a:r>
          </a:p>
          <a:p>
            <a:r>
              <a:rPr lang="en-US" dirty="0"/>
              <a:t>During myoclonic seizures, the EEG shows high voltage 10-16 Hz spike discharge, which may, at times, be preceded by irregular slow spike wave complexes (at 2-5 Hz) {Delgado-</a:t>
            </a:r>
            <a:r>
              <a:rPr lang="en-US" dirty="0" err="1"/>
              <a:t>Escueta</a:t>
            </a:r>
            <a:r>
              <a:rPr lang="en-US" dirty="0"/>
              <a:t>, 1984 #340}.  Interestingly, some of the absence seizures seen in JME have an ictal discharge that consists of 3-Hz spike-and-slow waves, indistinguishable from other absence epilepsies. However, such discharges in JME may start as a rapid </a:t>
            </a:r>
            <a:r>
              <a:rPr lang="en-US" dirty="0" err="1"/>
              <a:t>polyspike</a:t>
            </a:r>
            <a:r>
              <a:rPr lang="en-US" dirty="0"/>
              <a:t>-and-wave activity before it slows down to 3 Hz.  Panayiotopoulos and colleagues {Panayiotopoulos, 1989 #417} studied absence seizures in patients with JME by using continuous video-EEG monitoring. They found that the clinical seizure was often subtle, noticeable only if the patient was engaged in certain types of activities. Some EEG correlates of these seizures consisted of </a:t>
            </a:r>
            <a:r>
              <a:rPr lang="en-US" dirty="0" err="1"/>
              <a:t>polyspike</a:t>
            </a:r>
            <a:r>
              <a:rPr lang="en-US" dirty="0"/>
              <a:t> and wave complexes of irregular frequencies. </a:t>
            </a:r>
          </a:p>
          <a:p>
            <a:r>
              <a:rPr lang="en-US" i="1" u="sng" dirty="0"/>
              <a:t>Generalized tonic-clonic seizures </a:t>
            </a:r>
            <a:endParaRPr lang="en-US" dirty="0"/>
          </a:p>
          <a:p>
            <a:r>
              <a:rPr lang="en-US" dirty="0"/>
              <a:t>Generalized </a:t>
            </a:r>
            <a:r>
              <a:rPr lang="en-US" dirty="0" err="1"/>
              <a:t>polyspike</a:t>
            </a:r>
            <a:r>
              <a:rPr lang="en-US" dirty="0"/>
              <a:t> and slow wave discharges may herald the tonic phase of the seizure. The tonic phase is associated with voltage attenuation with superimposed low voltage high frequency activity of 20-40 Hz. This pattern is often followed by generalized rhythms that gradually increase in amplitude while decreasing in frequency to approximately 10 Hz (i.e., the “epileptic recruiting rhythm”).  This is followed by a slower pattern with intermittent slow wave discharges. Another early EEG change in generalized tonic-clonic seizures is that of paroxysmal fast activity at about 10 Hz that increases in voltage {Panayiotopoulos, 1989 #417}.  This paroxysmal fast activity becomes intermixed with rhythmic slow activity after approximately 10 seconds, and the blend gives rise to </a:t>
            </a:r>
            <a:r>
              <a:rPr lang="en-US" dirty="0" err="1"/>
              <a:t>polyspike</a:t>
            </a:r>
            <a:r>
              <a:rPr lang="en-US" dirty="0"/>
              <a:t>-and-slow wave complexes.  As the frequency of the slower rhythm reaches 4 Hz, the tonic muscle contractions start to give way to the clonic phase of the seizure. The clonic phase of the seizure consists of multiple spikes, each of which corresponds to a clonic jerk, whereas the slow wave that follows the spike corresponds to the muscle relaxation that follows the clonic jerk. The duration of postictal voltage attenuation is a function of seizure duration.  After voltage attenuation, cerebral activity gradually returns, starting with some diffuse delta activity, which gradual increased in voltage and frequency until the normal background returns.  The duration of the postictal phase varies, but it tends to be longer in younger children and after longer seizures.  </a:t>
            </a:r>
          </a:p>
          <a:p>
            <a:r>
              <a:rPr lang="en-US" i="1" u="sng" dirty="0"/>
              <a:t>Clonic-tonic-clonic seizures</a:t>
            </a:r>
            <a:r>
              <a:rPr lang="en-US" dirty="0"/>
              <a:t> </a:t>
            </a:r>
          </a:p>
          <a:p>
            <a:r>
              <a:rPr lang="en-US" dirty="0"/>
              <a:t>Clonic-tonic-clonic seizures are often seen in individuals with genetic generalized epilepsy {</a:t>
            </a:r>
            <a:r>
              <a:rPr lang="en-US" dirty="0" err="1"/>
              <a:t>Rubboli</a:t>
            </a:r>
            <a:r>
              <a:rPr lang="en-US" dirty="0"/>
              <a:t>, 2009 #425}.  The initial clonic jerks are associated with a diffuse 10-16 Hz spike discharge, which is followed by voltage attenuation with superimposed low-amplitude high frequency activity of 20 Hz or more during the tonic phase. During the second clonic phase, the EEG typically shows diffuse high voltage fast spikes interrupted by slow waves {Delgado-</a:t>
            </a:r>
            <a:r>
              <a:rPr lang="en-US" dirty="0" err="1"/>
              <a:t>Escueta</a:t>
            </a:r>
            <a:r>
              <a:rPr lang="en-US" dirty="0"/>
              <a:t>, 1984 #340}.</a:t>
            </a:r>
          </a:p>
          <a:p>
            <a:r>
              <a:rPr lang="en-US" i="1" u="sng" dirty="0"/>
              <a:t>Generalized tonic-clonic seizures on awakening</a:t>
            </a:r>
            <a:r>
              <a:rPr lang="en-US" i="1" dirty="0"/>
              <a:t> </a:t>
            </a:r>
            <a:endParaRPr lang="en-US" dirty="0"/>
          </a:p>
          <a:p>
            <a:r>
              <a:rPr lang="en-US" dirty="0"/>
              <a:t>Generalized tonic-clonic seizures on awakening represents</a:t>
            </a:r>
            <a:r>
              <a:rPr lang="en-US" i="1" dirty="0"/>
              <a:t> </a:t>
            </a:r>
            <a:r>
              <a:rPr lang="en-US" dirty="0"/>
              <a:t>a less common type of idiopathic generalized epilepsy, which semiologically have neither absence nor myoclonic jerks {Drury, 1993 #344}.These patients have generalized bursts of 3 Hz or faster </a:t>
            </a:r>
            <a:r>
              <a:rPr lang="en-US" dirty="0" err="1"/>
              <a:t>polyspike</a:t>
            </a:r>
            <a:r>
              <a:rPr lang="en-US" dirty="0"/>
              <a:t>-and-slow-wave discharges, which within each burst recur irregularly in morphology and frequency, </a:t>
            </a:r>
          </a:p>
        </p:txBody>
      </p:sp>
      <p:sp>
        <p:nvSpPr>
          <p:cNvPr id="4" name="Slide Number Placeholder 3"/>
          <p:cNvSpPr>
            <a:spLocks noGrp="1"/>
          </p:cNvSpPr>
          <p:nvPr>
            <p:ph type="sldNum" sz="quarter" idx="10"/>
          </p:nvPr>
        </p:nvSpPr>
        <p:spPr/>
        <p:txBody>
          <a:bodyPr/>
          <a:lstStyle/>
          <a:p>
            <a:fld id="{9A6CCC44-76D4-458C-8E6F-EB4E7A964860}" type="slidenum">
              <a:rPr lang="en-US" smtClean="0"/>
              <a:t>53</a:t>
            </a:fld>
            <a:endParaRPr lang="en-US"/>
          </a:p>
        </p:txBody>
      </p:sp>
    </p:spTree>
    <p:extLst>
      <p:ext uri="{BB962C8B-B14F-4D97-AF65-F5344CB8AC3E}">
        <p14:creationId xmlns:p14="http://schemas.microsoft.com/office/powerpoint/2010/main" val="23700980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i="1" u="sng" dirty="0"/>
              <a:t>Absence epilepsy</a:t>
            </a:r>
            <a:r>
              <a:rPr lang="en-US" dirty="0"/>
              <a:t>. </a:t>
            </a:r>
          </a:p>
          <a:p>
            <a:r>
              <a:rPr lang="en-US" dirty="0"/>
              <a:t>Absence seizures are often subtle in clinical manifestations and the distinction between interictal and ictal behavior may be difficult. Discharges that last longer than 3 seconds will often have clinical correlates. Testing the rapidity of motor or verbal responses may help assess the alteration of awareness in absence seizures. Browne  et al. studied auditory reaction times and found them to be within normal limits immediately prior to the epileptic discharge {Browne, 1974 #334} However, less than half reaction times were normal at the start of the paroxysm, and only 4% of the reaction times were normal in the first second of the discharge.  The term complex absence describes absence seizures with prominent automatisms {Panayiotopoulos, 1989 #417}.</a:t>
            </a:r>
          </a:p>
          <a:p>
            <a:r>
              <a:rPr lang="en-US" dirty="0"/>
              <a:t>The ictal discharge in absence seizures is typically of abrupt onset and offset, with no postictal slowing.  Most patients with absence seizures are neurologically and cognitively intact and the EEG at baseline is within normal limits.  The ictal pattern of childhood absence epilepsy consists of spike and slow wave complexes occurring at the average frequency of 3 Hz, starting at approximately 3.5 Hz, and slowing down to 2.5 Hz (see Fig. 5). Some ictal discharges may include </a:t>
            </a:r>
            <a:r>
              <a:rPr lang="en-US" dirty="0" err="1"/>
              <a:t>polyspike</a:t>
            </a:r>
            <a:r>
              <a:rPr lang="en-US" dirty="0"/>
              <a:t> components.  Occasionally, the spikes may be more posteriorly prominent {Panayiotopoulos, 1989 #417}. Absence seizures in other epilepsy syndromes may show irregular spike-and-wave complexes, slow spike-and-wave activity, or generalized paroxysmal fast activity {Drury, 1993 #344}. </a:t>
            </a:r>
          </a:p>
          <a:p>
            <a:r>
              <a:rPr lang="en-US" i="1" u="sng" dirty="0"/>
              <a:t>Juvenile myoclonic epilepsy (JME)</a:t>
            </a:r>
            <a:endParaRPr lang="en-US" dirty="0"/>
          </a:p>
          <a:p>
            <a:r>
              <a:rPr lang="en-US" dirty="0"/>
              <a:t>JME starts in teenage years and is marked by myoclonic seizures and generalized tonic-clonic seizures. The EEG often shows bursts of bilateral frontal-maximum </a:t>
            </a:r>
            <a:r>
              <a:rPr lang="en-US" dirty="0" err="1"/>
              <a:t>polyspike</a:t>
            </a:r>
            <a:r>
              <a:rPr lang="en-US" dirty="0"/>
              <a:t>-and-slow-wave discharge or in association with myoclonic jerks. The discharges within the burst have irregular morphology and frequency (see Fig. 17). Myoclonic jerks tend to occur shortly after arousal, and some occur during intermittent photic stimulation.  Approximately one third of the patients will have a generalized photo-epileptiform discharges (</a:t>
            </a:r>
            <a:r>
              <a:rPr lang="en-US" dirty="0" err="1"/>
              <a:t>photoparoxysmal</a:t>
            </a:r>
            <a:r>
              <a:rPr lang="en-US" dirty="0"/>
              <a:t> response).  </a:t>
            </a:r>
          </a:p>
          <a:p>
            <a:r>
              <a:rPr lang="en-US" dirty="0"/>
              <a:t>During myoclonic seizures, the EEG shows high voltage 10-16 Hz spike discharge, which may, at times, be preceded by irregular slow spike wave complexes (at 2-5 Hz) {Delgado-</a:t>
            </a:r>
            <a:r>
              <a:rPr lang="en-US" dirty="0" err="1"/>
              <a:t>Escueta</a:t>
            </a:r>
            <a:r>
              <a:rPr lang="en-US" dirty="0"/>
              <a:t>, 1984 #340}.  Interestingly, some of the absence seizures seen in JME have an ictal discharge that consists of 3-Hz spike-and-slow waves, indistinguishable from other absence epilepsies. However, such discharges in JME may start as a rapid </a:t>
            </a:r>
            <a:r>
              <a:rPr lang="en-US" dirty="0" err="1"/>
              <a:t>polyspike</a:t>
            </a:r>
            <a:r>
              <a:rPr lang="en-US" dirty="0"/>
              <a:t>-and-wave activity before it slows down to 3 Hz.  Panayiotopoulos and colleagues {Panayiotopoulos, 1989 #417} studied absence seizures in patients with JME by using continuous video-EEG monitoring. They found that the clinical seizure was often subtle, noticeable only if the patient was engaged in certain types of activities. Some EEG correlates of these seizures consisted of </a:t>
            </a:r>
            <a:r>
              <a:rPr lang="en-US" dirty="0" err="1"/>
              <a:t>polyspike</a:t>
            </a:r>
            <a:r>
              <a:rPr lang="en-US" dirty="0"/>
              <a:t> and wave complexes of irregular frequencies. </a:t>
            </a:r>
          </a:p>
          <a:p>
            <a:r>
              <a:rPr lang="en-US" i="1" u="sng" dirty="0"/>
              <a:t>Generalized tonic-clonic seizures </a:t>
            </a:r>
            <a:endParaRPr lang="en-US" dirty="0"/>
          </a:p>
          <a:p>
            <a:r>
              <a:rPr lang="en-US" dirty="0"/>
              <a:t>Generalized </a:t>
            </a:r>
            <a:r>
              <a:rPr lang="en-US" dirty="0" err="1"/>
              <a:t>polyspike</a:t>
            </a:r>
            <a:r>
              <a:rPr lang="en-US" dirty="0"/>
              <a:t> and slow wave discharges may herald the tonic phase of the seizure. The tonic phase is associated with voltage attenuation with superimposed low voltage high frequency activity of 20-40 Hz. This pattern is often followed by generalized rhythms that gradually increase in amplitude while decreasing in frequency to approximately 10 Hz (i.e., the “epileptic recruiting rhythm”).  This is followed by a slower pattern with intermittent slow wave discharges. Another early EEG change in generalized tonic-clonic seizures is that of paroxysmal fast activity at about 10 Hz that increases in voltage {Panayiotopoulos, 1989 #417}.  This paroxysmal fast activity becomes intermixed with rhythmic slow activity after approximately 10 seconds, and the blend gives rise to </a:t>
            </a:r>
            <a:r>
              <a:rPr lang="en-US" dirty="0" err="1"/>
              <a:t>polyspike</a:t>
            </a:r>
            <a:r>
              <a:rPr lang="en-US" dirty="0"/>
              <a:t>-and-slow wave complexes.  As the frequency of the slower rhythm reaches 4 Hz, the tonic muscle contractions start to give way to the clonic phase of the seizure. The clonic phase of the seizure consists of multiple spikes, each of which corresponds to a clonic jerk, whereas the slow wave that follows the spike corresponds to the muscle relaxation that follows the clonic jerk. The duration of postictal voltage attenuation is a function of seizure duration.  After voltage attenuation, cerebral activity gradually returns, starting with some diffuse delta activity, which gradual increased in voltage and frequency until the normal background returns.  The duration of the postictal phase varies, but it tends to be longer in younger children and after longer seizures.  </a:t>
            </a:r>
          </a:p>
          <a:p>
            <a:r>
              <a:rPr lang="en-US" i="1" u="sng" dirty="0"/>
              <a:t>Clonic-tonic-clonic seizures</a:t>
            </a:r>
            <a:r>
              <a:rPr lang="en-US" dirty="0"/>
              <a:t> </a:t>
            </a:r>
          </a:p>
          <a:p>
            <a:r>
              <a:rPr lang="en-US" dirty="0"/>
              <a:t>Clonic-tonic-clonic seizures are often seen in individuals with genetic generalized epilepsy {</a:t>
            </a:r>
            <a:r>
              <a:rPr lang="en-US" dirty="0" err="1"/>
              <a:t>Rubboli</a:t>
            </a:r>
            <a:r>
              <a:rPr lang="en-US" dirty="0"/>
              <a:t>, 2009 #425}.  The initial clonic jerks are associated with a diffuse 10-16 Hz spike discharge, which is followed by voltage attenuation with superimposed low-amplitude high frequency activity of 20 Hz or more during the tonic phase. During the second clonic phase, the EEG typically shows diffuse high voltage fast spikes interrupted by slow waves {Delgado-</a:t>
            </a:r>
            <a:r>
              <a:rPr lang="en-US" dirty="0" err="1"/>
              <a:t>Escueta</a:t>
            </a:r>
            <a:r>
              <a:rPr lang="en-US" dirty="0"/>
              <a:t>, 1984 #340}.</a:t>
            </a:r>
          </a:p>
          <a:p>
            <a:r>
              <a:rPr lang="en-US" i="1" u="sng" dirty="0"/>
              <a:t>Generalized tonic-clonic seizures on awakening</a:t>
            </a:r>
            <a:r>
              <a:rPr lang="en-US" i="1" dirty="0"/>
              <a:t> </a:t>
            </a:r>
            <a:endParaRPr lang="en-US" dirty="0"/>
          </a:p>
          <a:p>
            <a:r>
              <a:rPr lang="en-US" dirty="0"/>
              <a:t>Generalized tonic-clonic seizures on awakening represents</a:t>
            </a:r>
            <a:r>
              <a:rPr lang="en-US" i="1" dirty="0"/>
              <a:t> </a:t>
            </a:r>
            <a:r>
              <a:rPr lang="en-US" dirty="0"/>
              <a:t>a less common type of idiopathic generalized epilepsy, which semiologically have neither absence nor myoclonic jerks {Drury, 1993 #344}.These patients have generalized bursts of 3 Hz or faster </a:t>
            </a:r>
            <a:r>
              <a:rPr lang="en-US" dirty="0" err="1"/>
              <a:t>polyspike</a:t>
            </a:r>
            <a:r>
              <a:rPr lang="en-US" dirty="0"/>
              <a:t>-and-slow-wave discharges, which within each burst recur irregularly in morphology and frequency, </a:t>
            </a:r>
          </a:p>
        </p:txBody>
      </p:sp>
      <p:sp>
        <p:nvSpPr>
          <p:cNvPr id="4" name="Slide Number Placeholder 3"/>
          <p:cNvSpPr>
            <a:spLocks noGrp="1"/>
          </p:cNvSpPr>
          <p:nvPr>
            <p:ph type="sldNum" sz="quarter" idx="10"/>
          </p:nvPr>
        </p:nvSpPr>
        <p:spPr/>
        <p:txBody>
          <a:bodyPr/>
          <a:lstStyle/>
          <a:p>
            <a:fld id="{9A6CCC44-76D4-458C-8E6F-EB4E7A964860}"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14291923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b="1" u="sng" dirty="0"/>
              <a:t>Fig</a:t>
            </a:r>
            <a:r>
              <a:rPr lang="en-US" b="1" u="sng" cap="small" dirty="0"/>
              <a:t>. 6</a:t>
            </a:r>
            <a:r>
              <a:rPr lang="en-US" dirty="0"/>
              <a:t>:  This is an 11 year-old boy presenting with an episode of loss of consciousness and falling to the ground with upper and lower extremity stiffening and jerking for 1-2 minutes. The episode occurred in the setting of sleep deprivation in the preceding night. While hyperventilating during the EEG recording, he had this episode which consisted of blank staring and behavioral arrest. He did not respond to calling his name, nor to the command to resume hyperventilation. The EEG showed 3-4 Hz generalized spike and slow waves lasting 5-6 seconds, eventually slowing to 2.5 Hz. After the seizure discharge abated, the patient responded and resumed the hyperventilation.</a:t>
            </a:r>
          </a:p>
        </p:txBody>
      </p:sp>
      <p:sp>
        <p:nvSpPr>
          <p:cNvPr id="4" name="Slide Number Placeholder 3"/>
          <p:cNvSpPr>
            <a:spLocks noGrp="1"/>
          </p:cNvSpPr>
          <p:nvPr>
            <p:ph type="sldNum" sz="quarter" idx="10"/>
          </p:nvPr>
        </p:nvSpPr>
        <p:spPr/>
        <p:txBody>
          <a:bodyPr/>
          <a:lstStyle/>
          <a:p>
            <a:fld id="{9A6CCC44-76D4-458C-8E6F-EB4E7A964860}" type="slidenum">
              <a:rPr lang="en-US" smtClean="0"/>
              <a:t>55</a:t>
            </a:fld>
            <a:endParaRPr lang="en-US"/>
          </a:p>
        </p:txBody>
      </p:sp>
    </p:spTree>
    <p:extLst>
      <p:ext uri="{BB962C8B-B14F-4D97-AF65-F5344CB8AC3E}">
        <p14:creationId xmlns:p14="http://schemas.microsoft.com/office/powerpoint/2010/main" val="24329881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Gotman</a:t>
            </a:r>
            <a:r>
              <a:rPr lang="en-US" dirty="0"/>
              <a:t>: </a:t>
            </a:r>
            <a:r>
              <a:rPr lang="en-US" sz="1200" kern="1200" dirty="0">
                <a:solidFill>
                  <a:schemeClr val="tx1"/>
                </a:solidFill>
                <a:effectLst/>
                <a:latin typeface="+mn-lt"/>
                <a:ea typeface="+mn-ea"/>
                <a:cs typeface="+mn-cs"/>
              </a:rPr>
              <a:t>The study found several significant associations between SOPs and the different characteristics discussed above. What</a:t>
            </a:r>
          </a:p>
          <a:p>
            <a:r>
              <a:rPr lang="en-US" sz="1200" kern="1200" dirty="0">
                <a:solidFill>
                  <a:schemeClr val="tx1"/>
                </a:solidFill>
                <a:effectLst/>
                <a:latin typeface="+mn-lt"/>
                <a:ea typeface="+mn-ea"/>
                <a:cs typeface="+mn-cs"/>
              </a:rPr>
              <a:t>is striking however, and is in agreement with earlier studies,2,4 is that there are practically no absolute “100%” results:</a:t>
            </a:r>
          </a:p>
          <a:p>
            <a:endParaRPr lang="en-US" dirty="0"/>
          </a:p>
        </p:txBody>
      </p:sp>
      <p:sp>
        <p:nvSpPr>
          <p:cNvPr id="4" name="Slide Number Placeholder 3"/>
          <p:cNvSpPr>
            <a:spLocks noGrp="1"/>
          </p:cNvSpPr>
          <p:nvPr>
            <p:ph type="sldNum" sz="quarter" idx="5"/>
          </p:nvPr>
        </p:nvSpPr>
        <p:spPr/>
        <p:txBody>
          <a:bodyPr/>
          <a:lstStyle/>
          <a:p>
            <a:fld id="{9A6CCC44-76D4-458C-8E6F-EB4E7A964860}" type="slidenum">
              <a:rPr lang="en-US" smtClean="0"/>
              <a:t>56</a:t>
            </a:fld>
            <a:endParaRPr lang="en-US"/>
          </a:p>
        </p:txBody>
      </p:sp>
    </p:spTree>
    <p:extLst>
      <p:ext uri="{BB962C8B-B14F-4D97-AF65-F5344CB8AC3E}">
        <p14:creationId xmlns:p14="http://schemas.microsoft.com/office/powerpoint/2010/main" val="258534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a:prstGeom prst="rect">
            <a:avLst/>
          </a:prstGeom>
        </p:spPr>
      </p:sp>
      <p:sp>
        <p:nvSpPr>
          <p:cNvPr id="3" name="Notes Placeholder 2"/>
          <p:cNvSpPr>
            <a:spLocks noGrp="1"/>
          </p:cNvSpPr>
          <p:nvPr>
            <p:ph type="body" idx="1"/>
          </p:nvPr>
        </p:nvSpPr>
        <p:spPr/>
        <p:txBody>
          <a:bodyPr/>
          <a:lstStyle/>
          <a:p>
            <a:r>
              <a:rPr lang="en-US" b="1" i="1" dirty="0"/>
              <a:t>Spikes/Sharp Waves</a:t>
            </a:r>
            <a:endParaRPr lang="en-US" dirty="0"/>
          </a:p>
          <a:p>
            <a:r>
              <a:rPr lang="en-US" i="1" dirty="0"/>
              <a:t> </a:t>
            </a:r>
            <a:endParaRPr lang="en-US" dirty="0"/>
          </a:p>
          <a:p>
            <a:r>
              <a:rPr lang="en-US" i="1" dirty="0"/>
              <a:t>	</a:t>
            </a:r>
            <a:r>
              <a:rPr lang="en-US" dirty="0"/>
              <a:t>Spikes are transient waveforms with pointed peaks when recorded at conventional page run speed of 30 mm per second (see Fig. 1). By definition, duration of spikes varies from 20 to 70 msec, whereas sharp waves are wider with duration between 70 to 200 msec. {</a:t>
            </a:r>
            <a:r>
              <a:rPr lang="en-US" dirty="0" err="1"/>
              <a:t>Chatrian</a:t>
            </a:r>
            <a:r>
              <a:rPr lang="en-US" dirty="0"/>
              <a:t>, 1983 #2}. The distinction in this regard between spikes and sharp waves is somewhat arbitrary. The two types of waves often occur in the same clinical disorder or the same patient. </a:t>
            </a:r>
            <a:br>
              <a:rPr lang="en-US" dirty="0"/>
            </a:br>
            <a:endParaRPr lang="en-US" dirty="0"/>
          </a:p>
          <a:p>
            <a:r>
              <a:rPr lang="en-US" dirty="0"/>
              <a:t>Spikes/sharp waves should have amplitudes of a sufficient nature to distinguish them from the background. They are often </a:t>
            </a:r>
            <a:r>
              <a:rPr lang="en-US" dirty="0" err="1"/>
              <a:t>polyphasic</a:t>
            </a:r>
            <a:r>
              <a:rPr lang="en-US" dirty="0"/>
              <a:t>, but the main component is surface negative. Surface positive IED are rare, and can occur at the site of craniotomy {Matsuo, 1977 #157}. Central positive sharp waves can be observed in infants with </a:t>
            </a:r>
            <a:r>
              <a:rPr lang="en-US" dirty="0" err="1"/>
              <a:t>intraventricular</a:t>
            </a:r>
            <a:r>
              <a:rPr lang="en-US" dirty="0"/>
              <a:t> hemorrhage or periventricular white matter injury, but the discharges are a better indication of encephalopathy than of </a:t>
            </a:r>
            <a:r>
              <a:rPr lang="en-US" dirty="0" err="1"/>
              <a:t>epileptogenicity</a:t>
            </a:r>
            <a:r>
              <a:rPr lang="en-US" dirty="0"/>
              <a:t> {</a:t>
            </a:r>
            <a:r>
              <a:rPr lang="en-US" dirty="0" err="1"/>
              <a:t>Marret</a:t>
            </a:r>
            <a:r>
              <a:rPr lang="en-US" dirty="0"/>
              <a:t>, 1986 #158}.</a:t>
            </a:r>
          </a:p>
          <a:p>
            <a:r>
              <a:rPr lang="en-US" i="1" dirty="0"/>
              <a:t> </a:t>
            </a:r>
            <a:endParaRPr lang="en-US" dirty="0"/>
          </a:p>
          <a:p>
            <a:r>
              <a:rPr lang="en-US" dirty="0"/>
              <a:t>Spikes/sharp waves are often followed by a slow wave that has variable amplitude, either smaller or larger than the spike/sharp wave discharges themselves. In that situation, the spike/sharp wave with its after going slow wave may be referred to as a “spike-and-slow-wave complex” (i.e., a complex is a series of two or more individual waves). The accompaniment of spikes/sharp waves by an after going slow wave may not be constant in the same patient and at the same location. Some spikes/sharp waves may be followed by an after going slow wave, whereas others may not</a:t>
            </a:r>
            <a:r>
              <a:rPr lang="en-US" i="1" dirty="0"/>
              <a:t>.</a:t>
            </a:r>
            <a:endParaRPr lang="en-US" dirty="0"/>
          </a:p>
        </p:txBody>
      </p:sp>
      <p:sp>
        <p:nvSpPr>
          <p:cNvPr id="4" name="Slide Number Placeholder 3"/>
          <p:cNvSpPr>
            <a:spLocks noGrp="1"/>
          </p:cNvSpPr>
          <p:nvPr>
            <p:ph type="sldNum" sz="quarter" idx="10"/>
          </p:nvPr>
        </p:nvSpPr>
        <p:spPr/>
        <p:txBody>
          <a:bodyPr/>
          <a:lstStyle/>
          <a:p>
            <a:fld id="{9A6CCC44-76D4-458C-8E6F-EB4E7A964860}" type="slidenum">
              <a:rPr lang="en-US" smtClean="0"/>
              <a:t>5</a:t>
            </a:fld>
            <a:endParaRPr lang="en-US"/>
          </a:p>
        </p:txBody>
      </p:sp>
    </p:spTree>
    <p:extLst>
      <p:ext uri="{BB962C8B-B14F-4D97-AF65-F5344CB8AC3E}">
        <p14:creationId xmlns:p14="http://schemas.microsoft.com/office/powerpoint/2010/main" val="2228973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fld id="{E697B0BC-590A-4885-BAC8-EA221311D3F7}" type="slidenum">
              <a:rPr lang="en-US"/>
              <a:pPr/>
              <a:t>7</a:t>
            </a:fld>
            <a:endParaRPr lang="en-US"/>
          </a:p>
        </p:txBody>
      </p:sp>
      <p:sp>
        <p:nvSpPr>
          <p:cNvPr id="71683" name="Rectangle 2"/>
          <p:cNvSpPr>
            <a:spLocks noGrp="1" noRot="1" noChangeAspect="1" noChangeArrowheads="1" noTextEdit="1"/>
          </p:cNvSpPr>
          <p:nvPr>
            <p:ph type="sldImg"/>
          </p:nvPr>
        </p:nvSpPr>
        <p:spPr>
          <a:xfrm>
            <a:off x="1257300" y="719138"/>
            <a:ext cx="4800600" cy="3600450"/>
          </a:xfrm>
          <a:prstGeom prst="rect">
            <a:avLst/>
          </a:prstGeom>
          <a:ln/>
        </p:spPr>
      </p:sp>
      <p:sp>
        <p:nvSpPr>
          <p:cNvPr id="71684" name="Rectangle 3"/>
          <p:cNvSpPr>
            <a:spLocks noGrp="1" noChangeArrowheads="1"/>
          </p:cNvSpPr>
          <p:nvPr>
            <p:ph type="body" idx="1"/>
          </p:nvPr>
        </p:nvSpPr>
        <p:spPr/>
        <p:txBody>
          <a:bodyPr/>
          <a:lstStyle/>
          <a:p>
            <a:pPr eaLnBrk="1" hangingPunct="1"/>
            <a:r>
              <a:rPr lang="en-US"/>
              <a:t>Exactly same V wave in 2 different montages (same scales) in a 13 yo girl</a:t>
            </a:r>
          </a:p>
        </p:txBody>
      </p:sp>
    </p:spTree>
    <p:extLst>
      <p:ext uri="{BB962C8B-B14F-4D97-AF65-F5344CB8AC3E}">
        <p14:creationId xmlns:p14="http://schemas.microsoft.com/office/powerpoint/2010/main" val="3258804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a:prstGeom prst="rect">
            <a:avLst/>
          </a:prstGeom>
        </p:spPr>
      </p:sp>
      <p:sp>
        <p:nvSpPr>
          <p:cNvPr id="3" name="Notes Placeholder 2"/>
          <p:cNvSpPr>
            <a:spLocks noGrp="1"/>
          </p:cNvSpPr>
          <p:nvPr>
            <p:ph type="body" idx="1"/>
          </p:nvPr>
        </p:nvSpPr>
        <p:spPr/>
        <p:txBody>
          <a:bodyPr/>
          <a:lstStyle/>
          <a:p>
            <a:r>
              <a:rPr lang="en-US" i="1" dirty="0"/>
              <a:t>Left mid-temporal spike in a 33 year-old woman who had been experiencing spells of smelling burnt rubber, followed by lip smacking and behavior of confusion. This spike discharge is not followed by an </a:t>
            </a:r>
            <a:r>
              <a:rPr lang="en-US" i="1" dirty="0" err="1"/>
              <a:t>aftergoing</a:t>
            </a:r>
            <a:r>
              <a:rPr lang="en-US" i="1" dirty="0"/>
              <a:t> slow wave. MRI showed a cavernous </a:t>
            </a:r>
            <a:r>
              <a:rPr lang="en-US" i="1" dirty="0" err="1"/>
              <a:t>angioma</a:t>
            </a:r>
            <a:r>
              <a:rPr lang="en-US" i="1" dirty="0"/>
              <a:t> at the left temporal lobe, despite lack of left temporal slowing during wake EEG.</a:t>
            </a:r>
            <a:endParaRPr lang="en-US" dirty="0"/>
          </a:p>
        </p:txBody>
      </p:sp>
      <p:sp>
        <p:nvSpPr>
          <p:cNvPr id="4" name="Slide Number Placeholder 3"/>
          <p:cNvSpPr>
            <a:spLocks noGrp="1"/>
          </p:cNvSpPr>
          <p:nvPr>
            <p:ph type="sldNum" sz="quarter" idx="10"/>
          </p:nvPr>
        </p:nvSpPr>
        <p:spPr/>
        <p:txBody>
          <a:bodyPr/>
          <a:lstStyle/>
          <a:p>
            <a:fld id="{9A6CCC44-76D4-458C-8E6F-EB4E7A964860}" type="slidenum">
              <a:rPr lang="en-US" smtClean="0"/>
              <a:t>8</a:t>
            </a:fld>
            <a:endParaRPr lang="en-US"/>
          </a:p>
        </p:txBody>
      </p:sp>
    </p:spTree>
    <p:extLst>
      <p:ext uri="{BB962C8B-B14F-4D97-AF65-F5344CB8AC3E}">
        <p14:creationId xmlns:p14="http://schemas.microsoft.com/office/powerpoint/2010/main" val="494601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a:prstGeom prst="rect">
            <a:avLst/>
          </a:prstGeom>
        </p:spPr>
      </p:sp>
      <p:sp>
        <p:nvSpPr>
          <p:cNvPr id="3" name="Notes Placeholder 2"/>
          <p:cNvSpPr>
            <a:spLocks noGrp="1"/>
          </p:cNvSpPr>
          <p:nvPr>
            <p:ph type="body" idx="1"/>
          </p:nvPr>
        </p:nvSpPr>
        <p:spPr/>
        <p:txBody>
          <a:bodyPr/>
          <a:lstStyle/>
          <a:p>
            <a:pPr defTabSz="966562">
              <a:defRPr/>
            </a:pPr>
            <a:r>
              <a:rPr lang="en-US" dirty="0"/>
              <a:t>Common locations of focal spike/sharp wave discharges, in the approximate order of frequency, are temporal, frontal, </a:t>
            </a:r>
            <a:r>
              <a:rPr lang="en-US" dirty="0" err="1"/>
              <a:t>centrotemporal</a:t>
            </a:r>
            <a:r>
              <a:rPr lang="en-US" dirty="0"/>
              <a:t>, parietal, occipital, and midline central and/or </a:t>
            </a:r>
            <a:r>
              <a:rPr lang="en-US" dirty="0" err="1"/>
              <a:t>paracentral</a:t>
            </a:r>
            <a:r>
              <a:rPr lang="en-US" dirty="0"/>
              <a:t>. The clinical correlation of focal spikes/sharp waves is with focal epilepsy.</a:t>
            </a:r>
            <a:r>
              <a:rPr lang="en-US" i="1" dirty="0"/>
              <a:t> </a:t>
            </a:r>
            <a:r>
              <a:rPr lang="en-US" dirty="0"/>
              <a:t>The degree of association with epilepsy is not the same for all locations of focal spikes/sharp waves{</a:t>
            </a:r>
            <a:r>
              <a:rPr lang="en-US" dirty="0" err="1"/>
              <a:t>Kellaway</a:t>
            </a:r>
            <a:r>
              <a:rPr lang="en-US" dirty="0"/>
              <a:t>, 1980 #156. For instance, the association is better for temporal spikes/sharp waves than for </a:t>
            </a:r>
            <a:r>
              <a:rPr lang="en-US" dirty="0" err="1"/>
              <a:t>rolandic</a:t>
            </a:r>
            <a:r>
              <a:rPr lang="en-US" dirty="0"/>
              <a:t> or occipital spikes/sharp waves. Approximately 90% of children with anterior temporal spikes have seizures, whereas seizures are present in only 38% of those with </a:t>
            </a:r>
            <a:r>
              <a:rPr lang="en-US" dirty="0" err="1"/>
              <a:t>rolandic</a:t>
            </a:r>
            <a:r>
              <a:rPr lang="en-US" dirty="0"/>
              <a:t> spikes.  The temporal lobe tissues, especially the hippocampus and the amygdala, are some of the most epileptogenic tissues of the brain. The temporal lobes are also frequently involved in pathologic conditions, such as hypoxia, strokes, tumors, trauma, and vascular malformations. In contrast, many children with occipital IED do not have epilepsy {</a:t>
            </a:r>
            <a:r>
              <a:rPr lang="en-US" dirty="0" err="1"/>
              <a:t>Fois</a:t>
            </a:r>
            <a:r>
              <a:rPr lang="en-US" dirty="0"/>
              <a:t>, 1988 #171}, and occipital IED are encountered in non-epileptic persons with migraine disorders {</a:t>
            </a:r>
            <a:r>
              <a:rPr lang="en-US" dirty="0" err="1"/>
              <a:t>Slatter</a:t>
            </a:r>
            <a:r>
              <a:rPr lang="en-US" dirty="0"/>
              <a:t>, 1968 #173}. About 60% of children with occipital spikes do not have epileptic seizure disorders. </a:t>
            </a:r>
            <a:r>
              <a:rPr lang="en-US" i="1" dirty="0"/>
              <a:t>“</a:t>
            </a:r>
            <a:r>
              <a:rPr lang="en-US" dirty="0"/>
              <a:t>Needle spikes” in the occipital regions can be observed in the EEG of children who have congenital blindness but who do not develop seizures {</a:t>
            </a:r>
            <a:r>
              <a:rPr lang="en-US" dirty="0" err="1"/>
              <a:t>Kellaway</a:t>
            </a:r>
            <a:r>
              <a:rPr lang="en-US" dirty="0"/>
              <a:t>, 1955 #172}.</a:t>
            </a:r>
            <a:r>
              <a:rPr lang="en-US" i="1" dirty="0"/>
              <a:t> </a:t>
            </a:r>
            <a:r>
              <a:rPr lang="en-US" dirty="0"/>
              <a:t>These occipital spikes are low in amplitude and narrow but sharp in configuration.</a:t>
            </a:r>
          </a:p>
          <a:p>
            <a:endParaRPr lang="en-US" dirty="0"/>
          </a:p>
        </p:txBody>
      </p:sp>
      <p:sp>
        <p:nvSpPr>
          <p:cNvPr id="4" name="Slide Number Placeholder 3"/>
          <p:cNvSpPr>
            <a:spLocks noGrp="1"/>
          </p:cNvSpPr>
          <p:nvPr>
            <p:ph type="sldNum" sz="quarter" idx="10"/>
          </p:nvPr>
        </p:nvSpPr>
        <p:spPr/>
        <p:txBody>
          <a:bodyPr/>
          <a:lstStyle/>
          <a:p>
            <a:fld id="{9A6CCC44-76D4-458C-8E6F-EB4E7A964860}" type="slidenum">
              <a:rPr lang="en-US" smtClean="0"/>
              <a:t>9</a:t>
            </a:fld>
            <a:endParaRPr lang="en-US"/>
          </a:p>
        </p:txBody>
      </p:sp>
    </p:spTree>
    <p:extLst>
      <p:ext uri="{BB962C8B-B14F-4D97-AF65-F5344CB8AC3E}">
        <p14:creationId xmlns:p14="http://schemas.microsoft.com/office/powerpoint/2010/main" val="591006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1257300" y="719138"/>
            <a:ext cx="4800600" cy="3600450"/>
          </a:xfrm>
          <a:prstGeom prst="rect">
            <a:avLst/>
          </a:prstGeom>
          <a:ln/>
        </p:spPr>
      </p:sp>
      <p:sp>
        <p:nvSpPr>
          <p:cNvPr id="59395" name="Notes Placeholder 2"/>
          <p:cNvSpPr>
            <a:spLocks noGrp="1"/>
          </p:cNvSpPr>
          <p:nvPr>
            <p:ph type="body" idx="1"/>
          </p:nvPr>
        </p:nvSpPr>
        <p:spPr/>
        <p:txBody>
          <a:bodyPr/>
          <a:lstStyle/>
          <a:p>
            <a:pPr eaLnBrk="1" hangingPunct="1"/>
            <a:r>
              <a:rPr lang="en-US" b="1">
                <a:solidFill>
                  <a:srgbClr val="FFFF00"/>
                </a:solidFill>
                <a:latin typeface="Bookman Old Style" pitchFamily="18" charset="0"/>
              </a:rPr>
              <a:t>Interictal</a:t>
            </a:r>
            <a:r>
              <a:rPr lang="en-US">
                <a:latin typeface="Bookman Old Style" pitchFamily="18" charset="0"/>
              </a:rPr>
              <a:t> recording in a subject with </a:t>
            </a:r>
            <a:r>
              <a:rPr lang="en-US" b="1">
                <a:latin typeface="Bookman Old Style" pitchFamily="18" charset="0"/>
              </a:rPr>
              <a:t>left</a:t>
            </a:r>
            <a:r>
              <a:rPr lang="en-US">
                <a:latin typeface="Bookman Old Style" pitchFamily="18" charset="0"/>
              </a:rPr>
              <a:t> mesial temporal lobe epilepsy shown on A P bipolar montages </a:t>
            </a:r>
            <a:r>
              <a:rPr lang="en-US" b="1" u="sng">
                <a:solidFill>
                  <a:srgbClr val="FFFF00"/>
                </a:solidFill>
                <a:latin typeface="Bookman Old Style" pitchFamily="18" charset="0"/>
              </a:rPr>
              <a:t>without</a:t>
            </a:r>
            <a:r>
              <a:rPr lang="en-US">
                <a:solidFill>
                  <a:srgbClr val="FFFF00"/>
                </a:solidFill>
                <a:latin typeface="Bookman Old Style" pitchFamily="18" charset="0"/>
              </a:rPr>
              <a:t> (</a:t>
            </a:r>
            <a:r>
              <a:rPr lang="en-US" b="1">
                <a:solidFill>
                  <a:srgbClr val="FFFF00"/>
                </a:solidFill>
                <a:latin typeface="Bookman Old Style" pitchFamily="18" charset="0"/>
              </a:rPr>
              <a:t>A</a:t>
            </a:r>
            <a:r>
              <a:rPr lang="en-US">
                <a:solidFill>
                  <a:srgbClr val="FFFF00"/>
                </a:solidFill>
                <a:latin typeface="Bookman Old Style" pitchFamily="18" charset="0"/>
              </a:rPr>
              <a:t>) sphenoidal electrodes</a:t>
            </a:r>
            <a:r>
              <a:rPr lang="en-US" sz="1500"/>
              <a:t>.</a:t>
            </a:r>
            <a:endParaRPr lang="en-US"/>
          </a:p>
        </p:txBody>
      </p:sp>
      <p:sp>
        <p:nvSpPr>
          <p:cNvPr id="59396" name="Slide Number Placeholder 3"/>
          <p:cNvSpPr>
            <a:spLocks noGrp="1"/>
          </p:cNvSpPr>
          <p:nvPr>
            <p:ph type="sldNum" sz="quarter" idx="5"/>
          </p:nvPr>
        </p:nvSpPr>
        <p:spPr/>
        <p:txBody>
          <a:bodyPr/>
          <a:lstStyle/>
          <a:p>
            <a:fld id="{9F632C7B-A502-48F3-A61C-6A0F11D417A5}" type="slidenum">
              <a:rPr lang="en-US"/>
              <a:pPr/>
              <a:t>10</a:t>
            </a:fld>
            <a:endParaRPr lang="en-US"/>
          </a:p>
        </p:txBody>
      </p:sp>
    </p:spTree>
    <p:extLst>
      <p:ext uri="{BB962C8B-B14F-4D97-AF65-F5344CB8AC3E}">
        <p14:creationId xmlns:p14="http://schemas.microsoft.com/office/powerpoint/2010/main" val="364819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74C61B0-70F9-4A43-9CE0-6BAAF6DA8EAD}" type="datetimeFigureOut">
              <a:rPr lang="en-US" smtClean="0"/>
              <a:t>8/24/2023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6DCC2AB-2515-4252-9404-2FB2998DDC9E}" type="slidenum">
              <a:rPr lang="en-US" smtClean="0"/>
              <a:t>‹#›</a:t>
            </a:fld>
            <a:endParaRPr lang="en-US"/>
          </a:p>
        </p:txBody>
      </p:sp>
    </p:spTree>
    <p:extLst>
      <p:ext uri="{BB962C8B-B14F-4D97-AF65-F5344CB8AC3E}">
        <p14:creationId xmlns:p14="http://schemas.microsoft.com/office/powerpoint/2010/main" val="1656757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74C61B0-70F9-4A43-9CE0-6BAAF6DA8EAD}" type="datetimeFigureOut">
              <a:rPr lang="en-US" smtClean="0"/>
              <a:t>8/24/2023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6DCC2AB-2515-4252-9404-2FB2998DDC9E}" type="slidenum">
              <a:rPr lang="en-US" smtClean="0"/>
              <a:t>‹#›</a:t>
            </a:fld>
            <a:endParaRPr lang="en-US"/>
          </a:p>
        </p:txBody>
      </p:sp>
    </p:spTree>
    <p:extLst>
      <p:ext uri="{BB962C8B-B14F-4D97-AF65-F5344CB8AC3E}">
        <p14:creationId xmlns:p14="http://schemas.microsoft.com/office/powerpoint/2010/main" val="4260510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74C61B0-70F9-4A43-9CE0-6BAAF6DA8EAD}" type="datetimeFigureOut">
              <a:rPr lang="en-US" smtClean="0"/>
              <a:t>8/24/2023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6DCC2AB-2515-4252-9404-2FB2998DDC9E}" type="slidenum">
              <a:rPr lang="en-US" smtClean="0"/>
              <a:t>‹#›</a:t>
            </a:fld>
            <a:endParaRPr lang="en-US"/>
          </a:p>
        </p:txBody>
      </p:sp>
    </p:spTree>
    <p:extLst>
      <p:ext uri="{BB962C8B-B14F-4D97-AF65-F5344CB8AC3E}">
        <p14:creationId xmlns:p14="http://schemas.microsoft.com/office/powerpoint/2010/main" val="2030464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FF9EC-EDD6-4F12-A36C-76B271F88A1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0527003-982C-4196-BA00-D2FFC89006A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58C6F24-43D6-4FC3-96F5-4F0337744704}"/>
              </a:ext>
            </a:extLst>
          </p:cNvPr>
          <p:cNvSpPr>
            <a:spLocks noGrp="1"/>
          </p:cNvSpPr>
          <p:nvPr>
            <p:ph type="dt" sz="half" idx="10"/>
          </p:nvPr>
        </p:nvSpPr>
        <p:spPr/>
        <p:txBody>
          <a:bodyPr/>
          <a:lstStyle/>
          <a:p>
            <a:fld id="{3356784F-CE75-4A86-9D37-8BEBE9445311}" type="datetimeFigureOut">
              <a:rPr lang="en-US" smtClean="0"/>
              <a:t>8/24/2023</a:t>
            </a:fld>
            <a:endParaRPr lang="en-US"/>
          </a:p>
        </p:txBody>
      </p:sp>
      <p:sp>
        <p:nvSpPr>
          <p:cNvPr id="5" name="Footer Placeholder 4">
            <a:extLst>
              <a:ext uri="{FF2B5EF4-FFF2-40B4-BE49-F238E27FC236}">
                <a16:creationId xmlns:a16="http://schemas.microsoft.com/office/drawing/2014/main" id="{6D9BD39B-E327-4E15-BB83-42E775AB11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A757AA-A336-472B-94C5-EE64235D47BF}"/>
              </a:ext>
            </a:extLst>
          </p:cNvPr>
          <p:cNvSpPr>
            <a:spLocks noGrp="1"/>
          </p:cNvSpPr>
          <p:nvPr>
            <p:ph type="sldNum" sz="quarter" idx="12"/>
          </p:nvPr>
        </p:nvSpPr>
        <p:spPr/>
        <p:txBody>
          <a:bodyPr/>
          <a:lstStyle/>
          <a:p>
            <a:fld id="{7EFEC07B-7305-4154-ADFB-35D3E3D3E011}" type="slidenum">
              <a:rPr lang="en-US" smtClean="0"/>
              <a:t>‹#›</a:t>
            </a:fld>
            <a:endParaRPr lang="en-US"/>
          </a:p>
        </p:txBody>
      </p:sp>
    </p:spTree>
    <p:extLst>
      <p:ext uri="{BB962C8B-B14F-4D97-AF65-F5344CB8AC3E}">
        <p14:creationId xmlns:p14="http://schemas.microsoft.com/office/powerpoint/2010/main" val="2636970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EFA52-BFFA-4141-88D9-A659DECAF6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80CBD8-C93D-4281-B33C-B152D03AC4F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FFC866-FF7E-4E59-BAF9-2A1D4FD9E4D1}"/>
              </a:ext>
            </a:extLst>
          </p:cNvPr>
          <p:cNvSpPr>
            <a:spLocks noGrp="1"/>
          </p:cNvSpPr>
          <p:nvPr>
            <p:ph type="dt" sz="half" idx="10"/>
          </p:nvPr>
        </p:nvSpPr>
        <p:spPr/>
        <p:txBody>
          <a:bodyPr/>
          <a:lstStyle/>
          <a:p>
            <a:fld id="{3356784F-CE75-4A86-9D37-8BEBE9445311}" type="datetimeFigureOut">
              <a:rPr lang="en-US" smtClean="0"/>
              <a:t>8/24/2023</a:t>
            </a:fld>
            <a:endParaRPr lang="en-US"/>
          </a:p>
        </p:txBody>
      </p:sp>
      <p:sp>
        <p:nvSpPr>
          <p:cNvPr id="5" name="Footer Placeholder 4">
            <a:extLst>
              <a:ext uri="{FF2B5EF4-FFF2-40B4-BE49-F238E27FC236}">
                <a16:creationId xmlns:a16="http://schemas.microsoft.com/office/drawing/2014/main" id="{220C9446-1508-407B-9862-1E04D5B1E5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389C53-D6D7-4679-A615-0558F1A2E524}"/>
              </a:ext>
            </a:extLst>
          </p:cNvPr>
          <p:cNvSpPr>
            <a:spLocks noGrp="1"/>
          </p:cNvSpPr>
          <p:nvPr>
            <p:ph type="sldNum" sz="quarter" idx="12"/>
          </p:nvPr>
        </p:nvSpPr>
        <p:spPr/>
        <p:txBody>
          <a:bodyPr/>
          <a:lstStyle/>
          <a:p>
            <a:fld id="{7EFEC07B-7305-4154-ADFB-35D3E3D3E011}" type="slidenum">
              <a:rPr lang="en-US" smtClean="0"/>
              <a:t>‹#›</a:t>
            </a:fld>
            <a:endParaRPr lang="en-US"/>
          </a:p>
        </p:txBody>
      </p:sp>
    </p:spTree>
    <p:extLst>
      <p:ext uri="{BB962C8B-B14F-4D97-AF65-F5344CB8AC3E}">
        <p14:creationId xmlns:p14="http://schemas.microsoft.com/office/powerpoint/2010/main" val="1502351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1D9A1-6565-44E3-9362-6935F1C150C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FA863B3-BBAA-476A-B1A4-141E59D2C88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4080434-E7FA-43B7-B40D-77E226FFB2BA}"/>
              </a:ext>
            </a:extLst>
          </p:cNvPr>
          <p:cNvSpPr>
            <a:spLocks noGrp="1"/>
          </p:cNvSpPr>
          <p:nvPr>
            <p:ph type="dt" sz="half" idx="10"/>
          </p:nvPr>
        </p:nvSpPr>
        <p:spPr/>
        <p:txBody>
          <a:bodyPr/>
          <a:lstStyle/>
          <a:p>
            <a:fld id="{3356784F-CE75-4A86-9D37-8BEBE9445311}" type="datetimeFigureOut">
              <a:rPr lang="en-US" smtClean="0"/>
              <a:t>8/24/2023</a:t>
            </a:fld>
            <a:endParaRPr lang="en-US"/>
          </a:p>
        </p:txBody>
      </p:sp>
      <p:sp>
        <p:nvSpPr>
          <p:cNvPr id="5" name="Footer Placeholder 4">
            <a:extLst>
              <a:ext uri="{FF2B5EF4-FFF2-40B4-BE49-F238E27FC236}">
                <a16:creationId xmlns:a16="http://schemas.microsoft.com/office/drawing/2014/main" id="{CFE706CA-12F2-4290-A5D9-0E40D483F3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5AB28F-E05B-44E5-AFEF-EE43412B0FE7}"/>
              </a:ext>
            </a:extLst>
          </p:cNvPr>
          <p:cNvSpPr>
            <a:spLocks noGrp="1"/>
          </p:cNvSpPr>
          <p:nvPr>
            <p:ph type="sldNum" sz="quarter" idx="12"/>
          </p:nvPr>
        </p:nvSpPr>
        <p:spPr/>
        <p:txBody>
          <a:bodyPr/>
          <a:lstStyle/>
          <a:p>
            <a:fld id="{7EFEC07B-7305-4154-ADFB-35D3E3D3E011}" type="slidenum">
              <a:rPr lang="en-US" smtClean="0"/>
              <a:t>‹#›</a:t>
            </a:fld>
            <a:endParaRPr lang="en-US"/>
          </a:p>
        </p:txBody>
      </p:sp>
    </p:spTree>
    <p:extLst>
      <p:ext uri="{BB962C8B-B14F-4D97-AF65-F5344CB8AC3E}">
        <p14:creationId xmlns:p14="http://schemas.microsoft.com/office/powerpoint/2010/main" val="3983804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DA033-7274-4816-98ED-5F9936A7C2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254724-9EAF-45C2-BBF2-05275308D094}"/>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4641C7-C979-4762-9D38-3222C3121F16}"/>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BF203E-5B46-4609-B5C2-4B8FFA78DE25}"/>
              </a:ext>
            </a:extLst>
          </p:cNvPr>
          <p:cNvSpPr>
            <a:spLocks noGrp="1"/>
          </p:cNvSpPr>
          <p:nvPr>
            <p:ph type="dt" sz="half" idx="10"/>
          </p:nvPr>
        </p:nvSpPr>
        <p:spPr/>
        <p:txBody>
          <a:bodyPr/>
          <a:lstStyle/>
          <a:p>
            <a:fld id="{3356784F-CE75-4A86-9D37-8BEBE9445311}" type="datetimeFigureOut">
              <a:rPr lang="en-US" smtClean="0"/>
              <a:t>8/24/2023</a:t>
            </a:fld>
            <a:endParaRPr lang="en-US"/>
          </a:p>
        </p:txBody>
      </p:sp>
      <p:sp>
        <p:nvSpPr>
          <p:cNvPr id="6" name="Footer Placeholder 5">
            <a:extLst>
              <a:ext uri="{FF2B5EF4-FFF2-40B4-BE49-F238E27FC236}">
                <a16:creationId xmlns:a16="http://schemas.microsoft.com/office/drawing/2014/main" id="{FF631C8E-DB74-4F0C-B21A-4773AF06E3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CA89A2-0B61-49C1-91F0-0115A9EDDFF3}"/>
              </a:ext>
            </a:extLst>
          </p:cNvPr>
          <p:cNvSpPr>
            <a:spLocks noGrp="1"/>
          </p:cNvSpPr>
          <p:nvPr>
            <p:ph type="sldNum" sz="quarter" idx="12"/>
          </p:nvPr>
        </p:nvSpPr>
        <p:spPr/>
        <p:txBody>
          <a:bodyPr/>
          <a:lstStyle/>
          <a:p>
            <a:fld id="{7EFEC07B-7305-4154-ADFB-35D3E3D3E011}" type="slidenum">
              <a:rPr lang="en-US" smtClean="0"/>
              <a:t>‹#›</a:t>
            </a:fld>
            <a:endParaRPr lang="en-US"/>
          </a:p>
        </p:txBody>
      </p:sp>
    </p:spTree>
    <p:extLst>
      <p:ext uri="{BB962C8B-B14F-4D97-AF65-F5344CB8AC3E}">
        <p14:creationId xmlns:p14="http://schemas.microsoft.com/office/powerpoint/2010/main" val="2678026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553BB-36F3-4584-A789-93D49A75A50A}"/>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A9D708-454D-414B-B44B-5B52AC54C8E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9010788F-5C8D-43FC-A9DF-8E95A42AB7A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7C8897-0ABA-4B55-9B33-10C2B0A0FF3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A1EA8EFB-8970-40CE-81C6-BACB0F244D8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D25EA4-E464-41B5-BE00-9BC200E00E0C}"/>
              </a:ext>
            </a:extLst>
          </p:cNvPr>
          <p:cNvSpPr>
            <a:spLocks noGrp="1"/>
          </p:cNvSpPr>
          <p:nvPr>
            <p:ph type="dt" sz="half" idx="10"/>
          </p:nvPr>
        </p:nvSpPr>
        <p:spPr/>
        <p:txBody>
          <a:bodyPr/>
          <a:lstStyle/>
          <a:p>
            <a:fld id="{3356784F-CE75-4A86-9D37-8BEBE9445311}" type="datetimeFigureOut">
              <a:rPr lang="en-US" smtClean="0"/>
              <a:t>8/24/2023</a:t>
            </a:fld>
            <a:endParaRPr lang="en-US"/>
          </a:p>
        </p:txBody>
      </p:sp>
      <p:sp>
        <p:nvSpPr>
          <p:cNvPr id="8" name="Footer Placeholder 7">
            <a:extLst>
              <a:ext uri="{FF2B5EF4-FFF2-40B4-BE49-F238E27FC236}">
                <a16:creationId xmlns:a16="http://schemas.microsoft.com/office/drawing/2014/main" id="{0E30ED04-D9BD-44D9-B09D-59EB52E40D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CAB9A4-7021-4CC7-A65C-3FC786E472D7}"/>
              </a:ext>
            </a:extLst>
          </p:cNvPr>
          <p:cNvSpPr>
            <a:spLocks noGrp="1"/>
          </p:cNvSpPr>
          <p:nvPr>
            <p:ph type="sldNum" sz="quarter" idx="12"/>
          </p:nvPr>
        </p:nvSpPr>
        <p:spPr/>
        <p:txBody>
          <a:bodyPr/>
          <a:lstStyle/>
          <a:p>
            <a:fld id="{7EFEC07B-7305-4154-ADFB-35D3E3D3E011}" type="slidenum">
              <a:rPr lang="en-US" smtClean="0"/>
              <a:t>‹#›</a:t>
            </a:fld>
            <a:endParaRPr lang="en-US"/>
          </a:p>
        </p:txBody>
      </p:sp>
    </p:spTree>
    <p:extLst>
      <p:ext uri="{BB962C8B-B14F-4D97-AF65-F5344CB8AC3E}">
        <p14:creationId xmlns:p14="http://schemas.microsoft.com/office/powerpoint/2010/main" val="2402836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29A6E-F6DB-418C-9216-AF8F9C75CB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0714D7-6E7A-445F-9A7F-5F0803E3A960}"/>
              </a:ext>
            </a:extLst>
          </p:cNvPr>
          <p:cNvSpPr>
            <a:spLocks noGrp="1"/>
          </p:cNvSpPr>
          <p:nvPr>
            <p:ph type="dt" sz="half" idx="10"/>
          </p:nvPr>
        </p:nvSpPr>
        <p:spPr/>
        <p:txBody>
          <a:bodyPr/>
          <a:lstStyle/>
          <a:p>
            <a:fld id="{3356784F-CE75-4A86-9D37-8BEBE9445311}" type="datetimeFigureOut">
              <a:rPr lang="en-US" smtClean="0"/>
              <a:t>8/24/2023</a:t>
            </a:fld>
            <a:endParaRPr lang="en-US"/>
          </a:p>
        </p:txBody>
      </p:sp>
      <p:sp>
        <p:nvSpPr>
          <p:cNvPr id="4" name="Footer Placeholder 3">
            <a:extLst>
              <a:ext uri="{FF2B5EF4-FFF2-40B4-BE49-F238E27FC236}">
                <a16:creationId xmlns:a16="http://schemas.microsoft.com/office/drawing/2014/main" id="{D8C2D766-9861-496A-A904-51D1815841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C6498C-3C8B-4701-9C97-45ADC530BC68}"/>
              </a:ext>
            </a:extLst>
          </p:cNvPr>
          <p:cNvSpPr>
            <a:spLocks noGrp="1"/>
          </p:cNvSpPr>
          <p:nvPr>
            <p:ph type="sldNum" sz="quarter" idx="12"/>
          </p:nvPr>
        </p:nvSpPr>
        <p:spPr/>
        <p:txBody>
          <a:bodyPr/>
          <a:lstStyle/>
          <a:p>
            <a:fld id="{7EFEC07B-7305-4154-ADFB-35D3E3D3E011}" type="slidenum">
              <a:rPr lang="en-US" smtClean="0"/>
              <a:t>‹#›</a:t>
            </a:fld>
            <a:endParaRPr lang="en-US"/>
          </a:p>
        </p:txBody>
      </p:sp>
    </p:spTree>
    <p:extLst>
      <p:ext uri="{BB962C8B-B14F-4D97-AF65-F5344CB8AC3E}">
        <p14:creationId xmlns:p14="http://schemas.microsoft.com/office/powerpoint/2010/main" val="3571427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42A072-644C-4AE1-9E30-0B0C198C9EBE}"/>
              </a:ext>
            </a:extLst>
          </p:cNvPr>
          <p:cNvSpPr>
            <a:spLocks noGrp="1"/>
          </p:cNvSpPr>
          <p:nvPr>
            <p:ph type="dt" sz="half" idx="10"/>
          </p:nvPr>
        </p:nvSpPr>
        <p:spPr/>
        <p:txBody>
          <a:bodyPr/>
          <a:lstStyle/>
          <a:p>
            <a:fld id="{3356784F-CE75-4A86-9D37-8BEBE9445311}" type="datetimeFigureOut">
              <a:rPr lang="en-US" smtClean="0"/>
              <a:t>8/24/2023</a:t>
            </a:fld>
            <a:endParaRPr lang="en-US"/>
          </a:p>
        </p:txBody>
      </p:sp>
      <p:sp>
        <p:nvSpPr>
          <p:cNvPr id="3" name="Footer Placeholder 2">
            <a:extLst>
              <a:ext uri="{FF2B5EF4-FFF2-40B4-BE49-F238E27FC236}">
                <a16:creationId xmlns:a16="http://schemas.microsoft.com/office/drawing/2014/main" id="{26128FF8-D703-4BB6-9367-7797D0629B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B9CEFB-0856-403F-9F64-613C78592481}"/>
              </a:ext>
            </a:extLst>
          </p:cNvPr>
          <p:cNvSpPr>
            <a:spLocks noGrp="1"/>
          </p:cNvSpPr>
          <p:nvPr>
            <p:ph type="sldNum" sz="quarter" idx="12"/>
          </p:nvPr>
        </p:nvSpPr>
        <p:spPr/>
        <p:txBody>
          <a:bodyPr/>
          <a:lstStyle/>
          <a:p>
            <a:fld id="{7EFEC07B-7305-4154-ADFB-35D3E3D3E011}" type="slidenum">
              <a:rPr lang="en-US" smtClean="0"/>
              <a:t>‹#›</a:t>
            </a:fld>
            <a:endParaRPr lang="en-US"/>
          </a:p>
        </p:txBody>
      </p:sp>
    </p:spTree>
    <p:extLst>
      <p:ext uri="{BB962C8B-B14F-4D97-AF65-F5344CB8AC3E}">
        <p14:creationId xmlns:p14="http://schemas.microsoft.com/office/powerpoint/2010/main" val="1207206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C3A60-3547-4B29-918A-CD691B14745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9C19C02-6879-4E1B-A68E-EF270F2C361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14AD16-53CB-4AE3-93B6-32745AF2EFA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E6297D8D-EC21-4416-B12B-CA436B23F6EA}"/>
              </a:ext>
            </a:extLst>
          </p:cNvPr>
          <p:cNvSpPr>
            <a:spLocks noGrp="1"/>
          </p:cNvSpPr>
          <p:nvPr>
            <p:ph type="dt" sz="half" idx="10"/>
          </p:nvPr>
        </p:nvSpPr>
        <p:spPr/>
        <p:txBody>
          <a:bodyPr/>
          <a:lstStyle/>
          <a:p>
            <a:fld id="{3356784F-CE75-4A86-9D37-8BEBE9445311}" type="datetimeFigureOut">
              <a:rPr lang="en-US" smtClean="0"/>
              <a:t>8/24/2023</a:t>
            </a:fld>
            <a:endParaRPr lang="en-US"/>
          </a:p>
        </p:txBody>
      </p:sp>
      <p:sp>
        <p:nvSpPr>
          <p:cNvPr id="6" name="Footer Placeholder 5">
            <a:extLst>
              <a:ext uri="{FF2B5EF4-FFF2-40B4-BE49-F238E27FC236}">
                <a16:creationId xmlns:a16="http://schemas.microsoft.com/office/drawing/2014/main" id="{F7AC84E4-FDD8-460D-9ACF-4A9B6AF6A9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548CF1-82D2-43BB-9620-A59649E93C1C}"/>
              </a:ext>
            </a:extLst>
          </p:cNvPr>
          <p:cNvSpPr>
            <a:spLocks noGrp="1"/>
          </p:cNvSpPr>
          <p:nvPr>
            <p:ph type="sldNum" sz="quarter" idx="12"/>
          </p:nvPr>
        </p:nvSpPr>
        <p:spPr/>
        <p:txBody>
          <a:bodyPr/>
          <a:lstStyle/>
          <a:p>
            <a:fld id="{7EFEC07B-7305-4154-ADFB-35D3E3D3E011}" type="slidenum">
              <a:rPr lang="en-US" smtClean="0"/>
              <a:t>‹#›</a:t>
            </a:fld>
            <a:endParaRPr lang="en-US"/>
          </a:p>
        </p:txBody>
      </p:sp>
    </p:spTree>
    <p:extLst>
      <p:ext uri="{BB962C8B-B14F-4D97-AF65-F5344CB8AC3E}">
        <p14:creationId xmlns:p14="http://schemas.microsoft.com/office/powerpoint/2010/main" val="1486377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74C61B0-70F9-4A43-9CE0-6BAAF6DA8EAD}" type="datetimeFigureOut">
              <a:rPr lang="en-US" smtClean="0"/>
              <a:t>8/24/2023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6DCC2AB-2515-4252-9404-2FB2998DDC9E}" type="slidenum">
              <a:rPr lang="en-US" smtClean="0"/>
              <a:t>‹#›</a:t>
            </a:fld>
            <a:endParaRPr lang="en-US"/>
          </a:p>
        </p:txBody>
      </p:sp>
    </p:spTree>
    <p:extLst>
      <p:ext uri="{BB962C8B-B14F-4D97-AF65-F5344CB8AC3E}">
        <p14:creationId xmlns:p14="http://schemas.microsoft.com/office/powerpoint/2010/main" val="24706782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4E182-F5EF-4431-B8F4-FF5F771D8CC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28A20A3-0344-43F6-BC60-7B801ABD28D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08FFE69-673D-40BC-A211-350263AE05C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9EE16D4E-6279-41B6-BC5F-0E4A0D4F9617}"/>
              </a:ext>
            </a:extLst>
          </p:cNvPr>
          <p:cNvSpPr>
            <a:spLocks noGrp="1"/>
          </p:cNvSpPr>
          <p:nvPr>
            <p:ph type="dt" sz="half" idx="10"/>
          </p:nvPr>
        </p:nvSpPr>
        <p:spPr/>
        <p:txBody>
          <a:bodyPr/>
          <a:lstStyle/>
          <a:p>
            <a:fld id="{3356784F-CE75-4A86-9D37-8BEBE9445311}" type="datetimeFigureOut">
              <a:rPr lang="en-US" smtClean="0"/>
              <a:t>8/24/2023</a:t>
            </a:fld>
            <a:endParaRPr lang="en-US"/>
          </a:p>
        </p:txBody>
      </p:sp>
      <p:sp>
        <p:nvSpPr>
          <p:cNvPr id="6" name="Footer Placeholder 5">
            <a:extLst>
              <a:ext uri="{FF2B5EF4-FFF2-40B4-BE49-F238E27FC236}">
                <a16:creationId xmlns:a16="http://schemas.microsoft.com/office/drawing/2014/main" id="{2D9509E3-BE36-41AE-83AA-EF55D4C9AE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5105A1-8E40-44E8-9750-3AA012FFD8C7}"/>
              </a:ext>
            </a:extLst>
          </p:cNvPr>
          <p:cNvSpPr>
            <a:spLocks noGrp="1"/>
          </p:cNvSpPr>
          <p:nvPr>
            <p:ph type="sldNum" sz="quarter" idx="12"/>
          </p:nvPr>
        </p:nvSpPr>
        <p:spPr/>
        <p:txBody>
          <a:bodyPr/>
          <a:lstStyle/>
          <a:p>
            <a:fld id="{7EFEC07B-7305-4154-ADFB-35D3E3D3E011}" type="slidenum">
              <a:rPr lang="en-US" smtClean="0"/>
              <a:t>‹#›</a:t>
            </a:fld>
            <a:endParaRPr lang="en-US"/>
          </a:p>
        </p:txBody>
      </p:sp>
    </p:spTree>
    <p:extLst>
      <p:ext uri="{BB962C8B-B14F-4D97-AF65-F5344CB8AC3E}">
        <p14:creationId xmlns:p14="http://schemas.microsoft.com/office/powerpoint/2010/main" val="1067360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8C94B-EA9F-4CCB-B534-0A2823296F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231A1B-D4CC-4772-B5AD-71E874FF07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38998C-0632-4E94-83E5-DD253B08A732}"/>
              </a:ext>
            </a:extLst>
          </p:cNvPr>
          <p:cNvSpPr>
            <a:spLocks noGrp="1"/>
          </p:cNvSpPr>
          <p:nvPr>
            <p:ph type="dt" sz="half" idx="10"/>
          </p:nvPr>
        </p:nvSpPr>
        <p:spPr/>
        <p:txBody>
          <a:bodyPr/>
          <a:lstStyle/>
          <a:p>
            <a:fld id="{3356784F-CE75-4A86-9D37-8BEBE9445311}" type="datetimeFigureOut">
              <a:rPr lang="en-US" smtClean="0"/>
              <a:t>8/24/2023</a:t>
            </a:fld>
            <a:endParaRPr lang="en-US"/>
          </a:p>
        </p:txBody>
      </p:sp>
      <p:sp>
        <p:nvSpPr>
          <p:cNvPr id="5" name="Footer Placeholder 4">
            <a:extLst>
              <a:ext uri="{FF2B5EF4-FFF2-40B4-BE49-F238E27FC236}">
                <a16:creationId xmlns:a16="http://schemas.microsoft.com/office/drawing/2014/main" id="{6F3216C2-4015-44E5-853A-6AE38500E8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2A3C56-C61D-4FE1-B25A-57A508A1F040}"/>
              </a:ext>
            </a:extLst>
          </p:cNvPr>
          <p:cNvSpPr>
            <a:spLocks noGrp="1"/>
          </p:cNvSpPr>
          <p:nvPr>
            <p:ph type="sldNum" sz="quarter" idx="12"/>
          </p:nvPr>
        </p:nvSpPr>
        <p:spPr/>
        <p:txBody>
          <a:bodyPr/>
          <a:lstStyle/>
          <a:p>
            <a:fld id="{7EFEC07B-7305-4154-ADFB-35D3E3D3E011}" type="slidenum">
              <a:rPr lang="en-US" smtClean="0"/>
              <a:t>‹#›</a:t>
            </a:fld>
            <a:endParaRPr lang="en-US"/>
          </a:p>
        </p:txBody>
      </p:sp>
    </p:spTree>
    <p:extLst>
      <p:ext uri="{BB962C8B-B14F-4D97-AF65-F5344CB8AC3E}">
        <p14:creationId xmlns:p14="http://schemas.microsoft.com/office/powerpoint/2010/main" val="30044671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1B91A9-541D-4405-9550-136DF735703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CD089E-DB43-47BD-8779-AF5EF49F2A73}"/>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6ECDE4-9B52-4FAD-B59C-1C33CCCD4A2D}"/>
              </a:ext>
            </a:extLst>
          </p:cNvPr>
          <p:cNvSpPr>
            <a:spLocks noGrp="1"/>
          </p:cNvSpPr>
          <p:nvPr>
            <p:ph type="dt" sz="half" idx="10"/>
          </p:nvPr>
        </p:nvSpPr>
        <p:spPr/>
        <p:txBody>
          <a:bodyPr/>
          <a:lstStyle/>
          <a:p>
            <a:fld id="{3356784F-CE75-4A86-9D37-8BEBE9445311}" type="datetimeFigureOut">
              <a:rPr lang="en-US" smtClean="0"/>
              <a:t>8/24/2023</a:t>
            </a:fld>
            <a:endParaRPr lang="en-US"/>
          </a:p>
        </p:txBody>
      </p:sp>
      <p:sp>
        <p:nvSpPr>
          <p:cNvPr id="5" name="Footer Placeholder 4">
            <a:extLst>
              <a:ext uri="{FF2B5EF4-FFF2-40B4-BE49-F238E27FC236}">
                <a16:creationId xmlns:a16="http://schemas.microsoft.com/office/drawing/2014/main" id="{70BC32F1-DEA9-4964-987C-77F0A475B9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202B2-6321-4C64-8FD0-3ECF2820B171}"/>
              </a:ext>
            </a:extLst>
          </p:cNvPr>
          <p:cNvSpPr>
            <a:spLocks noGrp="1"/>
          </p:cNvSpPr>
          <p:nvPr>
            <p:ph type="sldNum" sz="quarter" idx="12"/>
          </p:nvPr>
        </p:nvSpPr>
        <p:spPr/>
        <p:txBody>
          <a:bodyPr/>
          <a:lstStyle/>
          <a:p>
            <a:fld id="{7EFEC07B-7305-4154-ADFB-35D3E3D3E011}" type="slidenum">
              <a:rPr lang="en-US" smtClean="0"/>
              <a:t>‹#›</a:t>
            </a:fld>
            <a:endParaRPr lang="en-US"/>
          </a:p>
        </p:txBody>
      </p:sp>
    </p:spTree>
    <p:extLst>
      <p:ext uri="{BB962C8B-B14F-4D97-AF65-F5344CB8AC3E}">
        <p14:creationId xmlns:p14="http://schemas.microsoft.com/office/powerpoint/2010/main" val="2064123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6A0D9B-EA0E-4506-BFA6-6485D4179E1B}" type="datetimeFigureOut">
              <a:rPr lang="en-US">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02BA1-07F5-4DC6-A0FD-97EBBF9DDC8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21236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6A0D9B-EA0E-4506-BFA6-6485D4179E1B}" type="datetimeFigureOut">
              <a:rPr lang="en-US">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02BA1-07F5-4DC6-A0FD-97EBBF9DDC8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95890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125">
                <a:solidFill>
                  <a:schemeClr val="tx1">
                    <a:tint val="75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6A0D9B-EA0E-4506-BFA6-6485D4179E1B}" type="datetimeFigureOut">
              <a:rPr lang="en-US">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02BA1-07F5-4DC6-A0FD-97EBBF9DDC8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73692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6A0D9B-EA0E-4506-BFA6-6485D4179E1B}" type="datetimeFigureOut">
              <a:rPr lang="en-US">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02BA1-07F5-4DC6-A0FD-97EBBF9DDC8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12626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3"/>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7"/>
            <a:ext cx="4041775" cy="639763"/>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6A0D9B-EA0E-4506-BFA6-6485D4179E1B}" type="datetimeFigureOut">
              <a:rPr lang="en-US">
                <a:solidFill>
                  <a:prstClr val="black">
                    <a:tint val="75000"/>
                  </a:prstClr>
                </a:solidFill>
              </a:rPr>
              <a:pPr/>
              <a:t>8/24/2023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802BA1-07F5-4DC6-A0FD-97EBBF9DDC8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8400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6A0D9B-EA0E-4506-BFA6-6485D4179E1B}" type="datetimeFigureOut">
              <a:rPr lang="en-US">
                <a:solidFill>
                  <a:prstClr val="black">
                    <a:tint val="75000"/>
                  </a:prstClr>
                </a:solidFill>
              </a:rPr>
              <a:pPr/>
              <a:t>8/24/2023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802BA1-07F5-4DC6-A0FD-97EBBF9DDC8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9876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6A0D9B-EA0E-4506-BFA6-6485D4179E1B}" type="datetimeFigureOut">
              <a:rPr lang="en-US">
                <a:solidFill>
                  <a:prstClr val="black">
                    <a:tint val="75000"/>
                  </a:prstClr>
                </a:solidFill>
              </a:rPr>
              <a:pPr/>
              <a:t>8/24/2023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802BA1-07F5-4DC6-A0FD-97EBBF9DDC8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1237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74C61B0-70F9-4A43-9CE0-6BAAF6DA8EAD}" type="datetimeFigureOut">
              <a:rPr lang="en-US" smtClean="0"/>
              <a:t>8/24/2023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6DCC2AB-2515-4252-9404-2FB2998DDC9E}" type="slidenum">
              <a:rPr lang="en-US" smtClean="0"/>
              <a:t>‹#›</a:t>
            </a:fld>
            <a:endParaRPr lang="en-US"/>
          </a:p>
        </p:txBody>
      </p:sp>
    </p:spTree>
    <p:extLst>
      <p:ext uri="{BB962C8B-B14F-4D97-AF65-F5344CB8AC3E}">
        <p14:creationId xmlns:p14="http://schemas.microsoft.com/office/powerpoint/2010/main" val="40553902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3"/>
            <a:ext cx="3008313" cy="1162051"/>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p>
            <a:fld id="{D76A0D9B-EA0E-4506-BFA6-6485D4179E1B}" type="datetimeFigureOut">
              <a:rPr lang="en-US">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02BA1-07F5-4DC6-A0FD-97EBBF9DDC8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58592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9"/>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1792288" y="5367342"/>
            <a:ext cx="5486400" cy="8048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p>
            <a:fld id="{D76A0D9B-EA0E-4506-BFA6-6485D4179E1B}" type="datetimeFigureOut">
              <a:rPr lang="en-US">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02BA1-07F5-4DC6-A0FD-97EBBF9DDC8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43751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6A0D9B-EA0E-4506-BFA6-6485D4179E1B}" type="datetimeFigureOut">
              <a:rPr lang="en-US">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02BA1-07F5-4DC6-A0FD-97EBBF9DDC8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7306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6A0D9B-EA0E-4506-BFA6-6485D4179E1B}" type="datetimeFigureOut">
              <a:rPr lang="en-US">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02BA1-07F5-4DC6-A0FD-97EBBF9DDC8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055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74C61B0-70F9-4A43-9CE0-6BAAF6DA8EAD}" type="datetimeFigureOut">
              <a:rPr lang="en-US" smtClean="0"/>
              <a:t>8/24/2023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6DCC2AB-2515-4252-9404-2FB2998DDC9E}" type="slidenum">
              <a:rPr lang="en-US" smtClean="0"/>
              <a:t>‹#›</a:t>
            </a:fld>
            <a:endParaRPr lang="en-US"/>
          </a:p>
        </p:txBody>
      </p:sp>
    </p:spTree>
    <p:extLst>
      <p:ext uri="{BB962C8B-B14F-4D97-AF65-F5344CB8AC3E}">
        <p14:creationId xmlns:p14="http://schemas.microsoft.com/office/powerpoint/2010/main" val="2842159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74C61B0-70F9-4A43-9CE0-6BAAF6DA8EAD}" type="datetimeFigureOut">
              <a:rPr lang="en-US" smtClean="0"/>
              <a:t>8/24/2023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6DCC2AB-2515-4252-9404-2FB2998DDC9E}" type="slidenum">
              <a:rPr lang="en-US" smtClean="0"/>
              <a:t>‹#›</a:t>
            </a:fld>
            <a:endParaRPr lang="en-US"/>
          </a:p>
        </p:txBody>
      </p:sp>
    </p:spTree>
    <p:extLst>
      <p:ext uri="{BB962C8B-B14F-4D97-AF65-F5344CB8AC3E}">
        <p14:creationId xmlns:p14="http://schemas.microsoft.com/office/powerpoint/2010/main" val="3509427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74C61B0-70F9-4A43-9CE0-6BAAF6DA8EAD}" type="datetimeFigureOut">
              <a:rPr lang="en-US" smtClean="0"/>
              <a:t>8/24/2023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6DCC2AB-2515-4252-9404-2FB2998DDC9E}" type="slidenum">
              <a:rPr lang="en-US" smtClean="0"/>
              <a:t>‹#›</a:t>
            </a:fld>
            <a:endParaRPr lang="en-US"/>
          </a:p>
        </p:txBody>
      </p:sp>
    </p:spTree>
    <p:extLst>
      <p:ext uri="{BB962C8B-B14F-4D97-AF65-F5344CB8AC3E}">
        <p14:creationId xmlns:p14="http://schemas.microsoft.com/office/powerpoint/2010/main" val="3503705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74C61B0-70F9-4A43-9CE0-6BAAF6DA8EAD}" type="datetimeFigureOut">
              <a:rPr lang="en-US" smtClean="0"/>
              <a:t>8/24/2023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6DCC2AB-2515-4252-9404-2FB2998DDC9E}" type="slidenum">
              <a:rPr lang="en-US" smtClean="0"/>
              <a:t>‹#›</a:t>
            </a:fld>
            <a:endParaRPr lang="en-US"/>
          </a:p>
        </p:txBody>
      </p:sp>
    </p:spTree>
    <p:extLst>
      <p:ext uri="{BB962C8B-B14F-4D97-AF65-F5344CB8AC3E}">
        <p14:creationId xmlns:p14="http://schemas.microsoft.com/office/powerpoint/2010/main" val="730416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74C61B0-70F9-4A43-9CE0-6BAAF6DA8EAD}" type="datetimeFigureOut">
              <a:rPr lang="en-US" smtClean="0"/>
              <a:t>8/24/2023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6DCC2AB-2515-4252-9404-2FB2998DDC9E}" type="slidenum">
              <a:rPr lang="en-US" smtClean="0"/>
              <a:t>‹#›</a:t>
            </a:fld>
            <a:endParaRPr lang="en-US"/>
          </a:p>
        </p:txBody>
      </p:sp>
    </p:spTree>
    <p:extLst>
      <p:ext uri="{BB962C8B-B14F-4D97-AF65-F5344CB8AC3E}">
        <p14:creationId xmlns:p14="http://schemas.microsoft.com/office/powerpoint/2010/main" val="4144201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74C61B0-70F9-4A43-9CE0-6BAAF6DA8EAD}" type="datetimeFigureOut">
              <a:rPr lang="en-US" smtClean="0"/>
              <a:t>8/24/2023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6DCC2AB-2515-4252-9404-2FB2998DDC9E}" type="slidenum">
              <a:rPr lang="en-US" smtClean="0"/>
              <a:t>‹#›</a:t>
            </a:fld>
            <a:endParaRPr lang="en-US"/>
          </a:p>
        </p:txBody>
      </p:sp>
    </p:spTree>
    <p:extLst>
      <p:ext uri="{BB962C8B-B14F-4D97-AF65-F5344CB8AC3E}">
        <p14:creationId xmlns:p14="http://schemas.microsoft.com/office/powerpoint/2010/main" val="1438506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Rectangle 18"/>
          <p:cNvSpPr/>
          <p:nvPr userDrawn="1"/>
        </p:nvSpPr>
        <p:spPr>
          <a:xfrm>
            <a:off x="0" y="0"/>
            <a:ext cx="9144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0" name="Picture 2" descr="http://www.gwumc.edu/smhs/neurology/themes/phase3/img/neurology-hero-small.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57190" y="6194204"/>
            <a:ext cx="3429610" cy="663796"/>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Picture 6" descr="Brand"/>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498742" y="6194205"/>
            <a:ext cx="1759058" cy="663796"/>
          </a:xfrm>
          <a:prstGeom prst="rect">
            <a:avLst/>
          </a:prstGeom>
          <a:noFill/>
          <a:extLst>
            <a:ext uri="{909E8E84-426E-40dd-AFC4-6F175D3DCCD1}">
              <a14:hiddenFill xmlns="" xmlns:a14="http://schemas.microsoft.com/office/drawing/2010/main">
                <a:solidFill>
                  <a:srgbClr val="FFFFFF"/>
                </a:solidFill>
              </a14:hiddenFill>
            </a:ext>
          </a:extLst>
        </p:spPr>
      </p:pic>
      <p:sp>
        <p:nvSpPr>
          <p:cNvPr id="22" name="Rectangle 21"/>
          <p:cNvSpPr/>
          <p:nvPr userDrawn="1"/>
        </p:nvSpPr>
        <p:spPr>
          <a:xfrm>
            <a:off x="457200" y="6194205"/>
            <a:ext cx="3048000" cy="66379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12" descr="The George Washington University"/>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34711" y="6391273"/>
            <a:ext cx="828675" cy="314326"/>
          </a:xfrm>
          <a:prstGeom prst="rect">
            <a:avLst/>
          </a:prstGeom>
          <a:noFill/>
          <a:extLst>
            <a:ext uri="{909E8E84-426E-40dd-AFC4-6F175D3DCCD1}">
              <a14:hiddenFill xmlns="" xmlns:a14="http://schemas.microsoft.com/office/drawing/2010/main">
                <a:solidFill>
                  <a:srgbClr val="FFFFFF"/>
                </a:solidFill>
              </a14:hiddenFill>
            </a:ext>
          </a:extLst>
        </p:spPr>
      </p:pic>
      <p:pic>
        <p:nvPicPr>
          <p:cNvPr id="24" name="Picture 14" descr="http://www.gwumc.edu/smhs/neurology/themes/phase3/img/examples/smhslogo.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590675" y="6391274"/>
            <a:ext cx="1609725" cy="31432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195832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6725A2-7CAE-419C-828C-5F6549EBC15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36BB83-352C-4AC4-BF72-ECD87420B53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98C3C0-0198-4542-90EE-A320C86D4DE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356784F-CE75-4A86-9D37-8BEBE9445311}" type="datetimeFigureOut">
              <a:rPr lang="en-US" smtClean="0"/>
              <a:t>8/24/2023</a:t>
            </a:fld>
            <a:endParaRPr lang="en-US"/>
          </a:p>
        </p:txBody>
      </p:sp>
      <p:sp>
        <p:nvSpPr>
          <p:cNvPr id="5" name="Footer Placeholder 4">
            <a:extLst>
              <a:ext uri="{FF2B5EF4-FFF2-40B4-BE49-F238E27FC236}">
                <a16:creationId xmlns:a16="http://schemas.microsoft.com/office/drawing/2014/main" id="{181984DC-D95F-4283-A296-893279A4903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DBCE88-3C2D-4FB6-833B-6CAB9E7845F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FEC07B-7305-4154-ADFB-35D3E3D3E011}" type="slidenum">
              <a:rPr lang="en-US" smtClean="0"/>
              <a:t>‹#›</a:t>
            </a:fld>
            <a:endParaRPr lang="en-US"/>
          </a:p>
        </p:txBody>
      </p:sp>
    </p:spTree>
    <p:extLst>
      <p:ext uri="{BB962C8B-B14F-4D97-AF65-F5344CB8AC3E}">
        <p14:creationId xmlns:p14="http://schemas.microsoft.com/office/powerpoint/2010/main" val="19129576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5"/>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5"/>
            <a:ext cx="21336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D76A0D9B-EA0E-4506-BFA6-6485D4179E1B}"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5"/>
            <a:ext cx="28956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5"/>
            <a:ext cx="21336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4E802BA1-07F5-4DC6-A0FD-97EBBF9DDC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0686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514350" rtl="0" eaLnBrk="1" latinLnBrk="0" hangingPunct="1">
        <a:spcBef>
          <a:spcPct val="0"/>
        </a:spcBef>
        <a:buNone/>
        <a:defRPr sz="2475" kern="1200">
          <a:solidFill>
            <a:schemeClr val="tx1"/>
          </a:solidFill>
          <a:latin typeface="+mj-lt"/>
          <a:ea typeface="+mj-ea"/>
          <a:cs typeface="+mj-cs"/>
        </a:defRPr>
      </a:lvl1pPr>
    </p:titleStyle>
    <p:bodyStyle>
      <a:lvl1pPr marL="192881" indent="-192881" algn="l" defTabSz="51435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910" indent="-160735" algn="l" defTabSz="514350"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938" indent="-128588" algn="l" defTabSz="51435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1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t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07688" y="3030049"/>
            <a:ext cx="6627911" cy="584775"/>
          </a:xfrm>
          <a:prstGeom prst="rect">
            <a:avLst/>
          </a:prstGeom>
          <a:noFill/>
        </p:spPr>
        <p:txBody>
          <a:bodyPr wrap="square" rtlCol="0">
            <a:spAutoFit/>
          </a:bodyPr>
          <a:lstStyle/>
          <a:p>
            <a:pPr algn="ctr" defTabSz="685784">
              <a:defRPr/>
            </a:pPr>
            <a:r>
              <a:rPr lang="en-US" sz="3200" b="1" dirty="0">
                <a:latin typeface="Century Gothic" panose="020B0502020202020204" pitchFamily="34" charset="0"/>
                <a:cs typeface="Aharoni" panose="02010803020104030203" pitchFamily="2" charset="-79"/>
              </a:rPr>
              <a:t>Interictal and Ictal Patterns</a:t>
            </a:r>
          </a:p>
        </p:txBody>
      </p:sp>
      <p:sp>
        <p:nvSpPr>
          <p:cNvPr id="2" name="TextBox 1"/>
          <p:cNvSpPr txBox="1"/>
          <p:nvPr/>
        </p:nvSpPr>
        <p:spPr>
          <a:xfrm>
            <a:off x="2133598" y="4572000"/>
            <a:ext cx="5376089" cy="1569660"/>
          </a:xfrm>
          <a:prstGeom prst="rect">
            <a:avLst/>
          </a:prstGeom>
          <a:noFill/>
        </p:spPr>
        <p:txBody>
          <a:bodyPr wrap="square" rtlCol="0">
            <a:spAutoFit/>
          </a:bodyPr>
          <a:lstStyle/>
          <a:p>
            <a:pPr algn="ctr" defTabSz="685784">
              <a:defRPr/>
            </a:pPr>
            <a:r>
              <a:rPr lang="en-US" sz="2400" b="1" dirty="0">
                <a:latin typeface="Century Gothic" panose="020B0502020202020204" pitchFamily="34" charset="0"/>
              </a:rPr>
              <a:t>Mohamad Z. Koubeissi, MD</a:t>
            </a:r>
          </a:p>
          <a:p>
            <a:pPr algn="ctr" defTabSz="685784">
              <a:defRPr/>
            </a:pPr>
            <a:r>
              <a:rPr lang="en-US" b="1" dirty="0">
                <a:latin typeface="Century Gothic" panose="020B0502020202020204" pitchFamily="34" charset="0"/>
              </a:rPr>
              <a:t>Professor of Neurology</a:t>
            </a:r>
          </a:p>
          <a:p>
            <a:pPr algn="ctr" defTabSz="685784">
              <a:defRPr/>
            </a:pPr>
            <a:r>
              <a:rPr lang="en-US" b="1" dirty="0">
                <a:latin typeface="Century Gothic" panose="020B0502020202020204" pitchFamily="34" charset="0"/>
              </a:rPr>
              <a:t>Director, Epilepsy Center </a:t>
            </a:r>
          </a:p>
          <a:p>
            <a:pPr algn="ctr" defTabSz="685784">
              <a:defRPr/>
            </a:pPr>
            <a:r>
              <a:rPr lang="en-US" b="1" dirty="0">
                <a:latin typeface="Century Gothic" panose="020B0502020202020204" pitchFamily="34" charset="0"/>
              </a:rPr>
              <a:t>The George Washington University</a:t>
            </a:r>
          </a:p>
          <a:p>
            <a:pPr algn="ctr" defTabSz="685784">
              <a:defRPr/>
            </a:pPr>
            <a:endParaRPr lang="en-US" b="1" dirty="0">
              <a:solidFill>
                <a:srgbClr val="169592"/>
              </a:solidFill>
              <a:latin typeface="Century Gothic" panose="020B0502020202020204" pitchFamily="34" charset="0"/>
            </a:endParaRPr>
          </a:p>
        </p:txBody>
      </p:sp>
      <p:pic>
        <p:nvPicPr>
          <p:cNvPr id="4" name="Picture 3">
            <a:extLst>
              <a:ext uri="{FF2B5EF4-FFF2-40B4-BE49-F238E27FC236}">
                <a16:creationId xmlns:a16="http://schemas.microsoft.com/office/drawing/2014/main" id="{C4AADA76-251F-497C-8DB0-ED709420E184}"/>
              </a:ext>
            </a:extLst>
          </p:cNvPr>
          <p:cNvPicPr>
            <a:picLocks noChangeAspect="1"/>
          </p:cNvPicPr>
          <p:nvPr/>
        </p:nvPicPr>
        <p:blipFill>
          <a:blip r:embed="rId3"/>
          <a:stretch>
            <a:fillRect/>
          </a:stretch>
        </p:blipFill>
        <p:spPr>
          <a:xfrm>
            <a:off x="2590800" y="533400"/>
            <a:ext cx="4229100" cy="1638300"/>
          </a:xfrm>
          <a:prstGeom prst="rect">
            <a:avLst/>
          </a:prstGeom>
        </p:spPr>
      </p:pic>
    </p:spTree>
    <p:extLst>
      <p:ext uri="{BB962C8B-B14F-4D97-AF65-F5344CB8AC3E}">
        <p14:creationId xmlns:p14="http://schemas.microsoft.com/office/powerpoint/2010/main" val="249962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34_4A"/>
          <p:cNvPicPr>
            <a:picLocks noChangeAspect="1" noChangeArrowheads="1"/>
          </p:cNvPicPr>
          <p:nvPr/>
        </p:nvPicPr>
        <p:blipFill>
          <a:blip r:embed="rId3" cstate="print"/>
          <a:srcRect/>
          <a:stretch>
            <a:fillRect/>
          </a:stretch>
        </p:blipFill>
        <p:spPr bwMode="auto">
          <a:xfrm>
            <a:off x="0" y="1363266"/>
            <a:ext cx="9144000" cy="4637484"/>
          </a:xfrm>
          <a:prstGeom prst="rect">
            <a:avLst/>
          </a:prstGeom>
          <a:noFill/>
          <a:ln w="9525">
            <a:noFill/>
            <a:miter lim="800000"/>
            <a:headEnd/>
            <a:tailEnd/>
          </a:ln>
        </p:spPr>
      </p:pic>
    </p:spTree>
    <p:extLst>
      <p:ext uri="{BB962C8B-B14F-4D97-AF65-F5344CB8AC3E}">
        <p14:creationId xmlns:p14="http://schemas.microsoft.com/office/powerpoint/2010/main" val="237472295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34_4"/>
          <p:cNvPicPr>
            <a:picLocks noChangeAspect="1" noChangeArrowheads="1"/>
          </p:cNvPicPr>
          <p:nvPr/>
        </p:nvPicPr>
        <p:blipFill>
          <a:blip r:embed="rId3" cstate="print"/>
          <a:srcRect/>
          <a:stretch>
            <a:fillRect/>
          </a:stretch>
        </p:blipFill>
        <p:spPr bwMode="auto">
          <a:xfrm>
            <a:off x="0" y="1121570"/>
            <a:ext cx="9144000" cy="4707731"/>
          </a:xfrm>
          <a:prstGeom prst="rect">
            <a:avLst/>
          </a:prstGeom>
          <a:noFill/>
          <a:ln w="9525">
            <a:noFill/>
            <a:miter lim="800000"/>
            <a:headEnd/>
            <a:tailEnd/>
          </a:ln>
        </p:spPr>
      </p:pic>
    </p:spTree>
    <p:extLst>
      <p:ext uri="{BB962C8B-B14F-4D97-AF65-F5344CB8AC3E}">
        <p14:creationId xmlns:p14="http://schemas.microsoft.com/office/powerpoint/2010/main" val="123307145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3" cstate="print"/>
          <a:srcRect/>
          <a:stretch>
            <a:fillRect/>
          </a:stretch>
        </p:blipFill>
        <p:spPr bwMode="auto">
          <a:xfrm>
            <a:off x="0" y="1637110"/>
            <a:ext cx="9144000" cy="3334940"/>
          </a:xfrm>
          <a:prstGeom prst="rect">
            <a:avLst/>
          </a:prstGeom>
          <a:noFill/>
          <a:ln w="9525">
            <a:noFill/>
            <a:miter lim="800000"/>
            <a:headEnd/>
            <a:tailEnd/>
          </a:ln>
        </p:spPr>
      </p:pic>
      <p:sp>
        <p:nvSpPr>
          <p:cNvPr id="6" name="Rectangle 5"/>
          <p:cNvSpPr/>
          <p:nvPr/>
        </p:nvSpPr>
        <p:spPr>
          <a:xfrm>
            <a:off x="6324600" y="1637110"/>
            <a:ext cx="2819400" cy="3334940"/>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tx1"/>
                </a:solidFill>
              </a:rPr>
              <a:t>There is a spike hidden under this panel. Can you guess its location?</a:t>
            </a:r>
          </a:p>
        </p:txBody>
      </p:sp>
      <p:sp>
        <p:nvSpPr>
          <p:cNvPr id="7" name="Rectangle 6"/>
          <p:cNvSpPr/>
          <p:nvPr/>
        </p:nvSpPr>
        <p:spPr>
          <a:xfrm>
            <a:off x="0" y="914400"/>
            <a:ext cx="9144000" cy="5715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Hyperventilation in a 63 year old woman</a:t>
            </a:r>
          </a:p>
        </p:txBody>
      </p:sp>
    </p:spTree>
    <p:extLst>
      <p:ext uri="{BB962C8B-B14F-4D97-AF65-F5344CB8AC3E}">
        <p14:creationId xmlns:p14="http://schemas.microsoft.com/office/powerpoint/2010/main" val="42079236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3" descr="34_7"/>
          <p:cNvPicPr>
            <a:picLocks noChangeAspect="1" noChangeArrowheads="1"/>
          </p:cNvPicPr>
          <p:nvPr/>
        </p:nvPicPr>
        <p:blipFill>
          <a:blip r:embed="rId2" cstate="print"/>
          <a:srcRect/>
          <a:stretch>
            <a:fillRect/>
          </a:stretch>
        </p:blipFill>
        <p:spPr bwMode="auto">
          <a:xfrm>
            <a:off x="228600" y="857252"/>
            <a:ext cx="8610600" cy="4631531"/>
          </a:xfrm>
          <a:prstGeom prst="rect">
            <a:avLst/>
          </a:prstGeom>
          <a:noFill/>
          <a:ln w="9525">
            <a:noFill/>
            <a:miter lim="800000"/>
            <a:headEnd/>
            <a:tailEnd/>
          </a:ln>
        </p:spPr>
      </p:pic>
      <p:sp>
        <p:nvSpPr>
          <p:cNvPr id="4" name="Rectangle 3"/>
          <p:cNvSpPr/>
          <p:nvPr/>
        </p:nvSpPr>
        <p:spPr>
          <a:xfrm>
            <a:off x="4191000" y="857251"/>
            <a:ext cx="990600" cy="4631531"/>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tx1"/>
                </a:solidFill>
              </a:rPr>
              <a:t>Where is the spike location?</a:t>
            </a:r>
          </a:p>
        </p:txBody>
      </p:sp>
    </p:spTree>
    <p:extLst>
      <p:ext uri="{BB962C8B-B14F-4D97-AF65-F5344CB8AC3E}">
        <p14:creationId xmlns:p14="http://schemas.microsoft.com/office/powerpoint/2010/main" val="301518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Spike/Sharp Wave Locations</a:t>
            </a:r>
          </a:p>
        </p:txBody>
      </p:sp>
      <p:sp>
        <p:nvSpPr>
          <p:cNvPr id="3" name="Content Placeholder 2"/>
          <p:cNvSpPr>
            <a:spLocks noGrp="1"/>
          </p:cNvSpPr>
          <p:nvPr>
            <p:ph idx="1"/>
          </p:nvPr>
        </p:nvSpPr>
        <p:spPr>
          <a:xfrm>
            <a:off x="457200" y="2057401"/>
            <a:ext cx="8229600" cy="3086100"/>
          </a:xfrm>
        </p:spPr>
        <p:txBody>
          <a:bodyPr>
            <a:normAutofit lnSpcReduction="10000"/>
          </a:bodyPr>
          <a:lstStyle/>
          <a:p>
            <a:r>
              <a:rPr lang="en-US" dirty="0"/>
              <a:t>Occipital IED are encountered in migraine (1)</a:t>
            </a:r>
          </a:p>
          <a:p>
            <a:r>
              <a:rPr lang="en-US" dirty="0"/>
              <a:t>About 60% of children with occipital spikes do not have epilepsy. </a:t>
            </a:r>
          </a:p>
          <a:p>
            <a:r>
              <a:rPr lang="en-US" dirty="0"/>
              <a:t>Occipital “Needle spikes” are seen in the EEG of children with congenital blindness, but no seizures (2). </a:t>
            </a:r>
          </a:p>
        </p:txBody>
      </p:sp>
      <p:sp>
        <p:nvSpPr>
          <p:cNvPr id="4" name="TextBox 3"/>
          <p:cNvSpPr txBox="1"/>
          <p:nvPr/>
        </p:nvSpPr>
        <p:spPr>
          <a:xfrm>
            <a:off x="439060" y="5648980"/>
            <a:ext cx="8247740" cy="523220"/>
          </a:xfrm>
          <a:prstGeom prst="rect">
            <a:avLst/>
          </a:prstGeom>
          <a:noFill/>
        </p:spPr>
        <p:txBody>
          <a:bodyPr wrap="square" rtlCol="0">
            <a:spAutoFit/>
          </a:bodyPr>
          <a:lstStyle/>
          <a:p>
            <a:pPr algn="ctr"/>
            <a:r>
              <a:rPr lang="en-US" sz="1400" dirty="0">
                <a:solidFill>
                  <a:schemeClr val="bg1">
                    <a:lumMod val="65000"/>
                  </a:schemeClr>
                </a:solidFill>
              </a:rPr>
              <a:t>(1) </a:t>
            </a:r>
            <a:r>
              <a:rPr lang="en-US" sz="1400" dirty="0" err="1">
                <a:solidFill>
                  <a:schemeClr val="bg1">
                    <a:lumMod val="65000"/>
                  </a:schemeClr>
                </a:solidFill>
              </a:rPr>
              <a:t>Slatter</a:t>
            </a:r>
            <a:r>
              <a:rPr lang="en-US" sz="1400" dirty="0">
                <a:solidFill>
                  <a:schemeClr val="bg1">
                    <a:lumMod val="65000"/>
                  </a:schemeClr>
                </a:solidFill>
              </a:rPr>
              <a:t> KH (1968). Brain 91:85-98. (2) </a:t>
            </a:r>
            <a:r>
              <a:rPr lang="en-US" sz="1400" dirty="0" err="1">
                <a:solidFill>
                  <a:schemeClr val="bg1">
                    <a:lumMod val="65000"/>
                  </a:schemeClr>
                </a:solidFill>
              </a:rPr>
              <a:t>Kellaway</a:t>
            </a:r>
            <a:r>
              <a:rPr lang="en-US" sz="1400" dirty="0">
                <a:solidFill>
                  <a:schemeClr val="bg1">
                    <a:lumMod val="65000"/>
                  </a:schemeClr>
                </a:solidFill>
              </a:rPr>
              <a:t> P (1955) </a:t>
            </a:r>
            <a:r>
              <a:rPr lang="en-US" sz="1400" dirty="0" err="1">
                <a:solidFill>
                  <a:schemeClr val="bg1">
                    <a:lumMod val="65000"/>
                  </a:schemeClr>
                </a:solidFill>
              </a:rPr>
              <a:t>Electroencephalogr</a:t>
            </a:r>
            <a:r>
              <a:rPr lang="en-US" sz="1400" dirty="0">
                <a:solidFill>
                  <a:schemeClr val="bg1">
                    <a:lumMod val="65000"/>
                  </a:schemeClr>
                </a:solidFill>
              </a:rPr>
              <a:t> </a:t>
            </a:r>
            <a:r>
              <a:rPr lang="en-US" sz="1400" dirty="0" err="1">
                <a:solidFill>
                  <a:schemeClr val="bg1">
                    <a:lumMod val="65000"/>
                  </a:schemeClr>
                </a:solidFill>
              </a:rPr>
              <a:t>Clin</a:t>
            </a:r>
            <a:r>
              <a:rPr lang="en-US" sz="1400" dirty="0">
                <a:solidFill>
                  <a:schemeClr val="bg1">
                    <a:lumMod val="65000"/>
                  </a:schemeClr>
                </a:solidFill>
              </a:rPr>
              <a:t> </a:t>
            </a:r>
            <a:r>
              <a:rPr lang="en-US" sz="1400" dirty="0" err="1">
                <a:solidFill>
                  <a:schemeClr val="bg1">
                    <a:lumMod val="65000"/>
                  </a:schemeClr>
                </a:solidFill>
              </a:rPr>
              <a:t>Neurophysiol</a:t>
            </a:r>
            <a:r>
              <a:rPr lang="en-US" sz="1400" dirty="0">
                <a:solidFill>
                  <a:schemeClr val="bg1">
                    <a:lumMod val="65000"/>
                  </a:schemeClr>
                </a:solidFill>
              </a:rPr>
              <a:t> </a:t>
            </a:r>
            <a:r>
              <a:rPr lang="en-US" sz="1400" dirty="0" err="1">
                <a:solidFill>
                  <a:schemeClr val="bg1">
                    <a:lumMod val="65000"/>
                  </a:schemeClr>
                </a:solidFill>
              </a:rPr>
              <a:t>Suppl</a:t>
            </a:r>
            <a:r>
              <a:rPr lang="en-US" sz="1400" dirty="0">
                <a:solidFill>
                  <a:schemeClr val="bg1">
                    <a:lumMod val="65000"/>
                  </a:schemeClr>
                </a:solidFill>
              </a:rPr>
              <a:t> Suppl. 4:212-213.</a:t>
            </a:r>
          </a:p>
        </p:txBody>
      </p:sp>
    </p:spTree>
    <p:extLst>
      <p:ext uri="{BB962C8B-B14F-4D97-AF65-F5344CB8AC3E}">
        <p14:creationId xmlns:p14="http://schemas.microsoft.com/office/powerpoint/2010/main" val="1458082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Focal Spikes</a:t>
            </a:r>
          </a:p>
        </p:txBody>
      </p:sp>
      <p:sp>
        <p:nvSpPr>
          <p:cNvPr id="3" name="Content Placeholder 2"/>
          <p:cNvSpPr>
            <a:spLocks noGrp="1"/>
          </p:cNvSpPr>
          <p:nvPr>
            <p:ph idx="1"/>
          </p:nvPr>
        </p:nvSpPr>
        <p:spPr>
          <a:xfrm>
            <a:off x="457200" y="1943101"/>
            <a:ext cx="8229600" cy="3394472"/>
          </a:xfrm>
        </p:spPr>
        <p:txBody>
          <a:bodyPr>
            <a:normAutofit/>
          </a:bodyPr>
          <a:lstStyle/>
          <a:p>
            <a:r>
              <a:rPr lang="en-US" dirty="0"/>
              <a:t>Scalp surface-positive IED can be seen</a:t>
            </a:r>
          </a:p>
          <a:p>
            <a:pPr lvl="1"/>
            <a:r>
              <a:rPr lang="en-US" dirty="0"/>
              <a:t>After brain surgery</a:t>
            </a:r>
          </a:p>
          <a:p>
            <a:pPr lvl="1"/>
            <a:r>
              <a:rPr lang="en-US" dirty="0"/>
              <a:t>In newborns with periventricular hemorrhage or </a:t>
            </a:r>
            <a:r>
              <a:rPr lang="en-US" dirty="0" err="1"/>
              <a:t>leukomalacia</a:t>
            </a:r>
            <a:endParaRPr lang="en-US" dirty="0"/>
          </a:p>
          <a:p>
            <a:pPr lvl="1"/>
            <a:r>
              <a:rPr lang="en-US" dirty="0"/>
              <a:t>In young children with multifocal IED and global encephalopathy </a:t>
            </a:r>
          </a:p>
        </p:txBody>
      </p:sp>
    </p:spTree>
    <p:extLst>
      <p:ext uri="{BB962C8B-B14F-4D97-AF65-F5344CB8AC3E}">
        <p14:creationId xmlns:p14="http://schemas.microsoft.com/office/powerpoint/2010/main" val="1197360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7417" r="94608" b="9854"/>
          <a:stretch/>
        </p:blipFill>
        <p:spPr bwMode="auto">
          <a:xfrm>
            <a:off x="762001" y="1530122"/>
            <a:ext cx="596530" cy="355622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52256" t="17361" r="9865" b="9910"/>
          <a:stretch/>
        </p:blipFill>
        <p:spPr bwMode="auto">
          <a:xfrm>
            <a:off x="1447803" y="1530121"/>
            <a:ext cx="4190999" cy="35562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Rounded Rectangle 6"/>
          <p:cNvSpPr/>
          <p:nvPr/>
        </p:nvSpPr>
        <p:spPr>
          <a:xfrm>
            <a:off x="2286000" y="2171700"/>
            <a:ext cx="914400" cy="742950"/>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6586" t="17607" r="3922" b="10587"/>
          <a:stretch/>
        </p:blipFill>
        <p:spPr bwMode="auto">
          <a:xfrm>
            <a:off x="5740400" y="1530122"/>
            <a:ext cx="2184400" cy="355622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Rounded Rectangle 8"/>
          <p:cNvSpPr/>
          <p:nvPr/>
        </p:nvSpPr>
        <p:spPr>
          <a:xfrm>
            <a:off x="6248400" y="2171700"/>
            <a:ext cx="914400" cy="971550"/>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5715000"/>
            <a:ext cx="457200" cy="369332"/>
          </a:xfrm>
          <a:prstGeom prst="rect">
            <a:avLst/>
          </a:prstGeom>
          <a:noFill/>
        </p:spPr>
        <p:txBody>
          <a:bodyPr wrap="square" rtlCol="0">
            <a:spAutoFit/>
          </a:bodyPr>
          <a:lstStyle/>
          <a:p>
            <a:r>
              <a:rPr lang="en-US" dirty="0">
                <a:solidFill>
                  <a:schemeClr val="bg1"/>
                </a:solidFill>
              </a:rPr>
              <a:t>*</a:t>
            </a:r>
          </a:p>
        </p:txBody>
      </p:sp>
    </p:spTree>
    <p:extLst>
      <p:ext uri="{BB962C8B-B14F-4D97-AF65-F5344CB8AC3E}">
        <p14:creationId xmlns:p14="http://schemas.microsoft.com/office/powerpoint/2010/main" val="223207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Focal Spikes</a:t>
            </a:r>
          </a:p>
        </p:txBody>
      </p:sp>
      <p:sp>
        <p:nvSpPr>
          <p:cNvPr id="3" name="Content Placeholder 2"/>
          <p:cNvSpPr>
            <a:spLocks noGrp="1"/>
          </p:cNvSpPr>
          <p:nvPr>
            <p:ph idx="1"/>
          </p:nvPr>
        </p:nvSpPr>
        <p:spPr>
          <a:xfrm>
            <a:off x="457200" y="1943101"/>
            <a:ext cx="8229600" cy="3394472"/>
          </a:xfrm>
        </p:spPr>
        <p:txBody>
          <a:bodyPr>
            <a:normAutofit fontScale="92500"/>
          </a:bodyPr>
          <a:lstStyle/>
          <a:p>
            <a:r>
              <a:rPr lang="en-US" dirty="0"/>
              <a:t>Spikes have typical features in </a:t>
            </a:r>
          </a:p>
          <a:p>
            <a:pPr lvl="1"/>
            <a:r>
              <a:rPr lang="en-US" dirty="0"/>
              <a:t>Benign Epilepsy with Centrotemporal Spikes </a:t>
            </a:r>
          </a:p>
          <a:p>
            <a:pPr lvl="2"/>
            <a:r>
              <a:rPr lang="en-US" dirty="0"/>
              <a:t>Negative over T and C</a:t>
            </a:r>
          </a:p>
          <a:p>
            <a:pPr lvl="2"/>
            <a:r>
              <a:rPr lang="en-US" dirty="0"/>
              <a:t>Positive end of the dipole over frontal regions</a:t>
            </a:r>
          </a:p>
          <a:p>
            <a:pPr lvl="1"/>
            <a:r>
              <a:rPr lang="en-US" dirty="0"/>
              <a:t>Benign Childhood Epilepsy with Occipital Paroxysms  </a:t>
            </a:r>
          </a:p>
          <a:p>
            <a:pPr lvl="1"/>
            <a:r>
              <a:rPr lang="en-US" dirty="0"/>
              <a:t>Early-onset Childhood Seizures with Occipital Spikes (Panayiotopoulos syndrome) (1)</a:t>
            </a:r>
          </a:p>
        </p:txBody>
      </p:sp>
      <p:sp>
        <p:nvSpPr>
          <p:cNvPr id="4" name="TextBox 3"/>
          <p:cNvSpPr txBox="1"/>
          <p:nvPr/>
        </p:nvSpPr>
        <p:spPr>
          <a:xfrm>
            <a:off x="439060" y="5864423"/>
            <a:ext cx="8247740" cy="307777"/>
          </a:xfrm>
          <a:prstGeom prst="rect">
            <a:avLst/>
          </a:prstGeom>
          <a:noFill/>
        </p:spPr>
        <p:txBody>
          <a:bodyPr wrap="square" rtlCol="0">
            <a:spAutoFit/>
          </a:bodyPr>
          <a:lstStyle/>
          <a:p>
            <a:pPr algn="ctr"/>
            <a:r>
              <a:rPr lang="en-US" sz="1400" dirty="0">
                <a:solidFill>
                  <a:schemeClr val="bg1">
                    <a:lumMod val="65000"/>
                  </a:schemeClr>
                </a:solidFill>
              </a:rPr>
              <a:t>(1) </a:t>
            </a:r>
            <a:r>
              <a:rPr lang="en-US" sz="1400" dirty="0" err="1">
                <a:solidFill>
                  <a:schemeClr val="bg1">
                    <a:lumMod val="65000"/>
                  </a:schemeClr>
                </a:solidFill>
              </a:rPr>
              <a:t>Caraballo</a:t>
            </a:r>
            <a:r>
              <a:rPr lang="en-US" sz="1400" dirty="0">
                <a:solidFill>
                  <a:schemeClr val="bg1">
                    <a:lumMod val="65000"/>
                  </a:schemeClr>
                </a:solidFill>
              </a:rPr>
              <a:t> R et al (2000) Neurology 55:1096-1100.</a:t>
            </a:r>
          </a:p>
        </p:txBody>
      </p:sp>
    </p:spTree>
    <p:extLst>
      <p:ext uri="{BB962C8B-B14F-4D97-AF65-F5344CB8AC3E}">
        <p14:creationId xmlns:p14="http://schemas.microsoft.com/office/powerpoint/2010/main" val="578158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14096-3D92-F149-83AD-FCAFC0E1EB73}"/>
              </a:ext>
            </a:extLst>
          </p:cNvPr>
          <p:cNvSpPr>
            <a:spLocks noGrp="1"/>
          </p:cNvSpPr>
          <p:nvPr>
            <p:ph type="title"/>
          </p:nvPr>
        </p:nvSpPr>
        <p:spPr/>
        <p:txBody>
          <a:bodyPr/>
          <a:lstStyle/>
          <a:p>
            <a:r>
              <a:rPr lang="en-US" dirty="0"/>
              <a:t>BECTS</a:t>
            </a:r>
          </a:p>
        </p:txBody>
      </p:sp>
      <p:pic>
        <p:nvPicPr>
          <p:cNvPr id="5" name="Content Placeholder 4">
            <a:extLst>
              <a:ext uri="{FF2B5EF4-FFF2-40B4-BE49-F238E27FC236}">
                <a16:creationId xmlns:a16="http://schemas.microsoft.com/office/drawing/2014/main" id="{9CAD0E10-CC82-8043-AA4D-275D56E3A3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1417638"/>
            <a:ext cx="6172200" cy="4683469"/>
          </a:xfrm>
        </p:spPr>
      </p:pic>
    </p:spTree>
    <p:extLst>
      <p:ext uri="{BB962C8B-B14F-4D97-AF65-F5344CB8AC3E}">
        <p14:creationId xmlns:p14="http://schemas.microsoft.com/office/powerpoint/2010/main" val="2021890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Temporal Intermittent Rhythmic Delta Activity (TIRDA)</a:t>
            </a:r>
          </a:p>
        </p:txBody>
      </p:sp>
      <p:sp>
        <p:nvSpPr>
          <p:cNvPr id="3" name="Content Placeholder 2"/>
          <p:cNvSpPr>
            <a:spLocks noGrp="1"/>
          </p:cNvSpPr>
          <p:nvPr>
            <p:ph idx="1"/>
          </p:nvPr>
        </p:nvSpPr>
        <p:spPr/>
        <p:txBody>
          <a:bodyPr>
            <a:normAutofit fontScale="85000" lnSpcReduction="20000"/>
          </a:bodyPr>
          <a:lstStyle/>
          <a:p>
            <a:endParaRPr lang="en-US" dirty="0"/>
          </a:p>
          <a:p>
            <a:r>
              <a:rPr lang="en-US" dirty="0"/>
              <a:t>Intermittent sinusoidal trains of rhythmic 1 to 4 Hz waves at the temporal lobe, lasting for about 5 seconds </a:t>
            </a:r>
          </a:p>
          <a:p>
            <a:r>
              <a:rPr lang="en-US" dirty="0"/>
              <a:t>Most commonly 2 to 3 Hz</a:t>
            </a:r>
          </a:p>
          <a:p>
            <a:r>
              <a:rPr lang="en-US" dirty="0"/>
              <a:t>Appears either during wake or drowsiness and sleep. </a:t>
            </a:r>
          </a:p>
          <a:p>
            <a:r>
              <a:rPr lang="en-US" dirty="0"/>
              <a:t>Highly correlated with temporal lobe seizures</a:t>
            </a:r>
          </a:p>
          <a:p>
            <a:r>
              <a:rPr lang="en-US" dirty="0"/>
              <a:t>Temporal depth electrode recording during TIRDA showed active spiking activity in mesial temporal structures </a:t>
            </a:r>
          </a:p>
          <a:p>
            <a:r>
              <a:rPr lang="en-US" dirty="0"/>
              <a:t>Two-thirds of the patients had a pathological lesion at the temporal lobe. </a:t>
            </a:r>
          </a:p>
          <a:p>
            <a:endParaRPr lang="en-US" dirty="0"/>
          </a:p>
        </p:txBody>
      </p:sp>
    </p:spTree>
    <p:extLst>
      <p:ext uri="{BB962C8B-B14F-4D97-AF65-F5344CB8AC3E}">
        <p14:creationId xmlns:p14="http://schemas.microsoft.com/office/powerpoint/2010/main" val="2798729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p:cNvSpPr txBox="1">
            <a:spLocks/>
          </p:cNvSpPr>
          <p:nvPr/>
        </p:nvSpPr>
        <p:spPr>
          <a:xfrm>
            <a:off x="1192374" y="3162301"/>
            <a:ext cx="6759251" cy="2895600"/>
          </a:xfrm>
          <a:prstGeom prst="rect">
            <a:avLst/>
          </a:prstGeom>
        </p:spPr>
        <p:txBody>
          <a:bodyPr vert="horz" lIns="51435" tIns="25718" rIns="51435" bIns="25718" rtlCol="0">
            <a:normAutofit fontScale="4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defTabSz="514350">
              <a:defRPr/>
            </a:pPr>
            <a:r>
              <a:rPr lang="en-US" sz="9600" b="1" dirty="0">
                <a:solidFill>
                  <a:schemeClr val="tx1"/>
                </a:solidFill>
                <a:latin typeface="Century Gothic" panose="020B0502020202020204" pitchFamily="34" charset="0"/>
                <a:cs typeface="Aharoni" panose="02010803020104030203" pitchFamily="2" charset="-79"/>
              </a:rPr>
              <a:t>DISCLOSURES</a:t>
            </a:r>
            <a:r>
              <a:rPr lang="en-US" sz="6300" b="1" dirty="0">
                <a:solidFill>
                  <a:schemeClr val="tx1"/>
                </a:solidFill>
                <a:latin typeface="Century Gothic" panose="020B0502020202020204" pitchFamily="34" charset="0"/>
                <a:cs typeface="Aharoni" panose="02010803020104030203" pitchFamily="2" charset="-79"/>
              </a:rPr>
              <a:t> </a:t>
            </a:r>
          </a:p>
          <a:p>
            <a:pPr defTabSz="514350">
              <a:defRPr/>
            </a:pPr>
            <a:endParaRPr lang="en-US" sz="1800" b="1" dirty="0">
              <a:solidFill>
                <a:schemeClr val="tx1"/>
              </a:solidFill>
              <a:latin typeface="Century Gothic" panose="020B0502020202020204" pitchFamily="34" charset="0"/>
              <a:cs typeface="Aharoni" panose="02010803020104030203" pitchFamily="2" charset="-79"/>
            </a:endParaRPr>
          </a:p>
          <a:p>
            <a:pPr defTabSz="514350">
              <a:defRPr/>
            </a:pPr>
            <a:br>
              <a:rPr lang="en-US" sz="1800" b="1" dirty="0">
                <a:solidFill>
                  <a:schemeClr val="tx1"/>
                </a:solidFill>
                <a:latin typeface="Century Gothic" panose="020B0502020202020204" pitchFamily="34" charset="0"/>
                <a:cs typeface="Aharoni" panose="02010803020104030203" pitchFamily="2" charset="-79"/>
              </a:rPr>
            </a:br>
            <a:endParaRPr lang="en-US" sz="1800" b="1" dirty="0">
              <a:solidFill>
                <a:schemeClr val="tx1"/>
              </a:solidFill>
              <a:latin typeface="Century Gothic" panose="020B0502020202020204" pitchFamily="34" charset="0"/>
              <a:cs typeface="Aharoni" panose="02010803020104030203" pitchFamily="2" charset="-79"/>
            </a:endParaRPr>
          </a:p>
          <a:p>
            <a:pPr defTabSz="514350">
              <a:defRPr/>
            </a:pPr>
            <a:endParaRPr lang="en-US" sz="8400" b="1" dirty="0">
              <a:solidFill>
                <a:schemeClr val="tx1"/>
              </a:solidFill>
              <a:latin typeface="Century Gothic" panose="020B0502020202020204" pitchFamily="34" charset="0"/>
              <a:cs typeface="Aharoni" panose="02010803020104030203" pitchFamily="2" charset="-79"/>
            </a:endParaRPr>
          </a:p>
          <a:p>
            <a:pPr marL="257175" indent="-257175" algn="l" defTabSz="514350">
              <a:buFont typeface="Arial" panose="020B0604020202020204" pitchFamily="34" charset="0"/>
              <a:buChar char="•"/>
              <a:defRPr/>
            </a:pPr>
            <a:r>
              <a:rPr lang="en-US" sz="7000" b="1" dirty="0">
                <a:solidFill>
                  <a:schemeClr val="tx1"/>
                </a:solidFill>
                <a:latin typeface="Century Gothic" panose="020B0502020202020204" pitchFamily="34" charset="0"/>
              </a:rPr>
              <a:t>Disclosure of Financial Relationships: None related to the current talk</a:t>
            </a:r>
            <a:endParaRPr lang="en-US" sz="1800" b="1" dirty="0">
              <a:solidFill>
                <a:schemeClr val="tx1"/>
              </a:solidFill>
              <a:latin typeface="Century Gothic" panose="020B0502020202020204" pitchFamily="34" charset="0"/>
            </a:endParaRPr>
          </a:p>
        </p:txBody>
      </p:sp>
      <p:pic>
        <p:nvPicPr>
          <p:cNvPr id="3" name="Picture 2">
            <a:extLst>
              <a:ext uri="{FF2B5EF4-FFF2-40B4-BE49-F238E27FC236}">
                <a16:creationId xmlns:a16="http://schemas.microsoft.com/office/drawing/2014/main" id="{4F132591-AF82-4857-97FA-64818DD85501}"/>
              </a:ext>
            </a:extLst>
          </p:cNvPr>
          <p:cNvPicPr>
            <a:picLocks noChangeAspect="1"/>
          </p:cNvPicPr>
          <p:nvPr/>
        </p:nvPicPr>
        <p:blipFill>
          <a:blip r:embed="rId3"/>
          <a:stretch>
            <a:fillRect/>
          </a:stretch>
        </p:blipFill>
        <p:spPr>
          <a:xfrm>
            <a:off x="2286000" y="609600"/>
            <a:ext cx="4229100" cy="1638300"/>
          </a:xfrm>
          <a:prstGeom prst="rect">
            <a:avLst/>
          </a:prstGeom>
        </p:spPr>
      </p:pic>
    </p:spTree>
    <p:extLst>
      <p:ext uri="{BB962C8B-B14F-4D97-AF65-F5344CB8AC3E}">
        <p14:creationId xmlns:p14="http://schemas.microsoft.com/office/powerpoint/2010/main" val="4037630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srcRect r="95746" b="59091"/>
          <a:stretch/>
        </p:blipFill>
        <p:spPr>
          <a:xfrm>
            <a:off x="182035" y="1304925"/>
            <a:ext cx="749301" cy="3314700"/>
          </a:xfrm>
          <a:prstGeom prst="rect">
            <a:avLst/>
          </a:prstGeom>
        </p:spPr>
      </p:pic>
      <p:pic>
        <p:nvPicPr>
          <p:cNvPr id="5" name="Picture 2"/>
          <p:cNvPicPr>
            <a:picLocks noChangeAspect="1" noChangeArrowheads="1"/>
          </p:cNvPicPr>
          <p:nvPr/>
        </p:nvPicPr>
        <p:blipFill rotWithShape="1">
          <a:blip r:embed="rId2" cstate="print"/>
          <a:srcRect l="20913" r="33750" b="59091"/>
          <a:stretch/>
        </p:blipFill>
        <p:spPr>
          <a:xfrm>
            <a:off x="931334" y="1314450"/>
            <a:ext cx="7984066" cy="3314700"/>
          </a:xfrm>
          <a:prstGeom prst="rect">
            <a:avLst/>
          </a:prstGeom>
        </p:spPr>
      </p:pic>
      <p:sp>
        <p:nvSpPr>
          <p:cNvPr id="7" name="TextBox 6"/>
          <p:cNvSpPr txBox="1"/>
          <p:nvPr/>
        </p:nvSpPr>
        <p:spPr>
          <a:xfrm>
            <a:off x="0" y="5715000"/>
            <a:ext cx="457200" cy="369332"/>
          </a:xfrm>
          <a:prstGeom prst="rect">
            <a:avLst/>
          </a:prstGeom>
          <a:noFill/>
        </p:spPr>
        <p:txBody>
          <a:bodyPr wrap="square" rtlCol="0">
            <a:spAutoFit/>
          </a:bodyPr>
          <a:lstStyle/>
          <a:p>
            <a:r>
              <a:rPr lang="en-US" dirty="0">
                <a:solidFill>
                  <a:schemeClr val="bg1"/>
                </a:solidFill>
              </a:rPr>
              <a:t>*</a:t>
            </a:r>
          </a:p>
        </p:txBody>
      </p:sp>
    </p:spTree>
    <p:extLst>
      <p:ext uri="{BB962C8B-B14F-4D97-AF65-F5344CB8AC3E}">
        <p14:creationId xmlns:p14="http://schemas.microsoft.com/office/powerpoint/2010/main" val="4268802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p:cNvSpPr>
            <a:spLocks noGrp="1" noChangeArrowheads="1"/>
          </p:cNvSpPr>
          <p:nvPr>
            <p:ph type="title"/>
          </p:nvPr>
        </p:nvSpPr>
        <p:spPr>
          <a:xfrm>
            <a:off x="679450" y="1195387"/>
            <a:ext cx="8229600" cy="914400"/>
          </a:xfrm>
        </p:spPr>
        <p:txBody>
          <a:bodyPr>
            <a:normAutofit fontScale="90000"/>
          </a:bodyPr>
          <a:lstStyle/>
          <a:p>
            <a:pPr>
              <a:defRPr/>
            </a:pPr>
            <a:r>
              <a:rP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Secondary Bilateral Synchrony</a:t>
            </a:r>
            <a:br>
              <a:rP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br>
            <a:endParaRP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endParaRPr>
          </a:p>
        </p:txBody>
      </p:sp>
      <p:sp>
        <p:nvSpPr>
          <p:cNvPr id="8194" name="Rectangle 3"/>
          <p:cNvSpPr>
            <a:spLocks noGrp="1" noChangeArrowheads="1"/>
          </p:cNvSpPr>
          <p:nvPr>
            <p:ph idx="1"/>
          </p:nvPr>
        </p:nvSpPr>
        <p:spPr>
          <a:xfrm>
            <a:off x="685800" y="2343150"/>
            <a:ext cx="7772400" cy="1257300"/>
          </a:xfrm>
        </p:spPr>
        <p:txBody>
          <a:bodyPr>
            <a:noAutofit/>
          </a:bodyPr>
          <a:lstStyle/>
          <a:p>
            <a:pPr eaLnBrk="1" hangingPunct="1">
              <a:lnSpc>
                <a:spcPct val="90000"/>
              </a:lnSpc>
            </a:pPr>
            <a:r>
              <a:rPr lang="en-US" sz="2800" dirty="0">
                <a:latin typeface="Calibri" pitchFamily="34" charset="0"/>
                <a:cs typeface="Calibri" pitchFamily="34" charset="0"/>
              </a:rPr>
              <a:t>Focal or regional spikes leading directly to bisynchronous spikes and/or spike-waves.</a:t>
            </a:r>
          </a:p>
          <a:p>
            <a:pPr eaLnBrk="1" hangingPunct="1">
              <a:lnSpc>
                <a:spcPct val="90000"/>
              </a:lnSpc>
            </a:pPr>
            <a:endParaRPr lang="en-US" sz="2800" dirty="0">
              <a:latin typeface="Calibri" pitchFamily="34" charset="0"/>
              <a:cs typeface="Calibri" pitchFamily="34" charset="0"/>
            </a:endParaRPr>
          </a:p>
          <a:p>
            <a:pPr eaLnBrk="1" hangingPunct="1">
              <a:lnSpc>
                <a:spcPct val="90000"/>
              </a:lnSpc>
            </a:pPr>
            <a:r>
              <a:rPr lang="en-US" sz="2800" dirty="0">
                <a:latin typeface="Calibri" pitchFamily="34" charset="0"/>
                <a:cs typeface="Calibri" pitchFamily="34" charset="0"/>
              </a:rPr>
              <a:t>Focal </a:t>
            </a:r>
            <a:r>
              <a:rPr lang="en-US" sz="2800" dirty="0" err="1">
                <a:latin typeface="Calibri" pitchFamily="34" charset="0"/>
                <a:cs typeface="Calibri" pitchFamily="34" charset="0"/>
              </a:rPr>
              <a:t>interparoxysmal</a:t>
            </a:r>
            <a:r>
              <a:rPr lang="en-US" sz="2800" dirty="0">
                <a:latin typeface="Calibri" pitchFamily="34" charset="0"/>
                <a:cs typeface="Calibri" pitchFamily="34" charset="0"/>
              </a:rPr>
              <a:t> abnormality in same region.</a:t>
            </a:r>
          </a:p>
        </p:txBody>
      </p:sp>
    </p:spTree>
    <p:extLst>
      <p:ext uri="{BB962C8B-B14F-4D97-AF65-F5344CB8AC3E}">
        <p14:creationId xmlns:p14="http://schemas.microsoft.com/office/powerpoint/2010/main" val="64266261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3" cstate="print"/>
          <a:srcRect/>
          <a:stretch>
            <a:fillRect/>
          </a:stretch>
        </p:blipFill>
        <p:spPr bwMode="auto">
          <a:xfrm>
            <a:off x="1257300" y="857251"/>
            <a:ext cx="6096000" cy="3625781"/>
          </a:xfrm>
          <a:prstGeom prst="rect">
            <a:avLst/>
          </a:prstGeom>
          <a:noFill/>
          <a:ln w="9525">
            <a:noFill/>
            <a:miter lim="800000"/>
            <a:headEnd/>
            <a:tailEnd/>
          </a:ln>
        </p:spPr>
      </p:pic>
      <p:pic>
        <p:nvPicPr>
          <p:cNvPr id="5" name="Rectangle 2"/>
          <p:cNvPicPr>
            <a:picLocks noChangeArrowheads="1"/>
          </p:cNvPicPr>
          <p:nvPr/>
        </p:nvPicPr>
        <p:blipFill>
          <a:blip r:embed="rId4" cstate="print"/>
          <a:srcRect b="9958"/>
          <a:stretch>
            <a:fillRect/>
          </a:stretch>
        </p:blipFill>
        <p:spPr bwMode="auto">
          <a:xfrm>
            <a:off x="1409700" y="4477278"/>
            <a:ext cx="5791200" cy="1523472"/>
          </a:xfrm>
          <a:prstGeom prst="rect">
            <a:avLst/>
          </a:prstGeom>
        </p:spPr>
      </p:pic>
    </p:spTree>
    <p:extLst>
      <p:ext uri="{BB962C8B-B14F-4D97-AF65-F5344CB8AC3E}">
        <p14:creationId xmlns:p14="http://schemas.microsoft.com/office/powerpoint/2010/main" val="18623700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Generalized IEDs.</a:t>
            </a:r>
          </a:p>
        </p:txBody>
      </p:sp>
      <p:sp>
        <p:nvSpPr>
          <p:cNvPr id="3" name="Content Placeholder 2"/>
          <p:cNvSpPr>
            <a:spLocks noGrp="1"/>
          </p:cNvSpPr>
          <p:nvPr>
            <p:ph idx="1"/>
          </p:nvPr>
        </p:nvSpPr>
        <p:spPr/>
        <p:txBody>
          <a:bodyPr>
            <a:normAutofit fontScale="85000" lnSpcReduction="10000"/>
          </a:bodyPr>
          <a:lstStyle/>
          <a:p>
            <a:r>
              <a:rPr lang="en-US" u="sng" dirty="0">
                <a:solidFill>
                  <a:srgbClr val="FFFF00"/>
                </a:solidFill>
              </a:rPr>
              <a:t>3-Hz spike-and-wave discharges </a:t>
            </a:r>
          </a:p>
          <a:p>
            <a:r>
              <a:rPr lang="en-US" dirty="0"/>
              <a:t>Bursts last 1-3 seconds, but can be longer </a:t>
            </a:r>
          </a:p>
          <a:p>
            <a:r>
              <a:rPr lang="en-US" dirty="0"/>
              <a:t>Activated by hyperventilation or drowsiness</a:t>
            </a:r>
          </a:p>
          <a:p>
            <a:r>
              <a:rPr lang="en-US" dirty="0"/>
              <a:t>Synchronous in timing and symmetric in amplitude </a:t>
            </a:r>
          </a:p>
          <a:p>
            <a:r>
              <a:rPr lang="en-US" dirty="0"/>
              <a:t>Shifting asymmetries may be seen - usually no more than 20 milliseconds difference</a:t>
            </a:r>
          </a:p>
          <a:p>
            <a:r>
              <a:rPr lang="en-US" dirty="0"/>
              <a:t>Maximum over midline frontal region.</a:t>
            </a:r>
          </a:p>
          <a:p>
            <a:r>
              <a:rPr lang="en-US" dirty="0"/>
              <a:t>EEG signature of absence epilepsy</a:t>
            </a:r>
          </a:p>
          <a:p>
            <a:r>
              <a:rPr lang="en-US" dirty="0"/>
              <a:t>Can interfere with mental functions in a subtle manner</a:t>
            </a:r>
          </a:p>
        </p:txBody>
      </p:sp>
    </p:spTree>
    <p:extLst>
      <p:ext uri="{BB962C8B-B14F-4D97-AF65-F5344CB8AC3E}">
        <p14:creationId xmlns:p14="http://schemas.microsoft.com/office/powerpoint/2010/main" val="1474388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mkoubeissi\My Documents\Annual_Washington_Epilepsy_Board_Review\2013\MZK_Talks\Classification\Fig_DD_Absen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14450"/>
            <a:ext cx="8305800" cy="377398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080676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rotWithShape="1">
          <a:blip r:embed="rId3" cstate="print"/>
          <a:srcRect r="19235" b="2778"/>
          <a:stretch/>
        </p:blipFill>
        <p:spPr>
          <a:xfrm>
            <a:off x="190500" y="857250"/>
            <a:ext cx="8763000" cy="4929188"/>
          </a:xfrm>
          <a:prstGeom prst="rect">
            <a:avLst/>
          </a:prstGeom>
        </p:spPr>
      </p:pic>
      <p:sp>
        <p:nvSpPr>
          <p:cNvPr id="5" name="TextBox 4"/>
          <p:cNvSpPr txBox="1"/>
          <p:nvPr/>
        </p:nvSpPr>
        <p:spPr>
          <a:xfrm>
            <a:off x="0" y="5715000"/>
            <a:ext cx="457200" cy="369332"/>
          </a:xfrm>
          <a:prstGeom prst="rect">
            <a:avLst/>
          </a:prstGeom>
          <a:noFill/>
        </p:spPr>
        <p:txBody>
          <a:bodyPr wrap="square" rtlCol="0">
            <a:spAutoFit/>
          </a:bodyPr>
          <a:lstStyle/>
          <a:p>
            <a:r>
              <a:rPr lang="en-US" dirty="0">
                <a:solidFill>
                  <a:schemeClr val="bg1"/>
                </a:solidFill>
              </a:rPr>
              <a:t>*</a:t>
            </a:r>
          </a:p>
        </p:txBody>
      </p:sp>
    </p:spTree>
    <p:extLst>
      <p:ext uri="{BB962C8B-B14F-4D97-AF65-F5344CB8AC3E}">
        <p14:creationId xmlns:p14="http://schemas.microsoft.com/office/powerpoint/2010/main" val="2558475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BCA7-5A43-2F40-9CCB-9D17F787329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70032AC-5745-144E-880A-DFEF38AA80C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293972"/>
            <a:ext cx="8692857" cy="5268628"/>
          </a:xfrm>
        </p:spPr>
      </p:pic>
      <p:sp>
        <p:nvSpPr>
          <p:cNvPr id="4" name="TextBox 3">
            <a:extLst>
              <a:ext uri="{FF2B5EF4-FFF2-40B4-BE49-F238E27FC236}">
                <a16:creationId xmlns:a16="http://schemas.microsoft.com/office/drawing/2014/main" id="{1F2CC33E-0E79-8949-B42E-CF2D2590DA11}"/>
              </a:ext>
            </a:extLst>
          </p:cNvPr>
          <p:cNvSpPr txBox="1"/>
          <p:nvPr/>
        </p:nvSpPr>
        <p:spPr>
          <a:xfrm>
            <a:off x="439060" y="5867400"/>
            <a:ext cx="8247740" cy="307777"/>
          </a:xfrm>
          <a:prstGeom prst="rect">
            <a:avLst/>
          </a:prstGeom>
          <a:noFill/>
        </p:spPr>
        <p:txBody>
          <a:bodyPr wrap="square" rtlCol="0">
            <a:spAutoFit/>
          </a:bodyPr>
          <a:lstStyle/>
          <a:p>
            <a:pPr algn="ctr"/>
            <a:r>
              <a:rPr lang="en-US" sz="1400" dirty="0">
                <a:solidFill>
                  <a:schemeClr val="bg1">
                    <a:lumMod val="65000"/>
                  </a:schemeClr>
                </a:solidFill>
              </a:rPr>
              <a:t>Chen and </a:t>
            </a:r>
            <a:r>
              <a:rPr lang="en-US" sz="1400" dirty="0" err="1">
                <a:solidFill>
                  <a:schemeClr val="bg1">
                    <a:lumMod val="65000"/>
                  </a:schemeClr>
                </a:solidFill>
              </a:rPr>
              <a:t>Koubeissi</a:t>
            </a:r>
            <a:r>
              <a:rPr lang="en-US" sz="1400" dirty="0">
                <a:solidFill>
                  <a:schemeClr val="bg1">
                    <a:lumMod val="65000"/>
                  </a:schemeClr>
                </a:solidFill>
              </a:rPr>
              <a:t>. 2019. Continuum</a:t>
            </a:r>
          </a:p>
        </p:txBody>
      </p:sp>
    </p:spTree>
    <p:extLst>
      <p:ext uri="{BB962C8B-B14F-4D97-AF65-F5344CB8AC3E}">
        <p14:creationId xmlns:p14="http://schemas.microsoft.com/office/powerpoint/2010/main" val="828212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1066800" y="933451"/>
            <a:ext cx="6400800" cy="4530903"/>
          </a:xfrm>
          <a:prstGeom prst="rect">
            <a:avLst/>
          </a:prstGeom>
          <a:noFill/>
          <a:ln w="9525">
            <a:noFill/>
            <a:miter lim="800000"/>
            <a:headEnd/>
            <a:tailEnd/>
          </a:ln>
        </p:spPr>
      </p:pic>
    </p:spTree>
    <p:extLst>
      <p:ext uri="{BB962C8B-B14F-4D97-AF65-F5344CB8AC3E}">
        <p14:creationId xmlns:p14="http://schemas.microsoft.com/office/powerpoint/2010/main" val="1555235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Generalized IEDs.</a:t>
            </a:r>
          </a:p>
        </p:txBody>
      </p:sp>
      <p:sp>
        <p:nvSpPr>
          <p:cNvPr id="3" name="Content Placeholder 2"/>
          <p:cNvSpPr>
            <a:spLocks noGrp="1"/>
          </p:cNvSpPr>
          <p:nvPr>
            <p:ph idx="1"/>
          </p:nvPr>
        </p:nvSpPr>
        <p:spPr/>
        <p:txBody>
          <a:bodyPr>
            <a:noAutofit/>
          </a:bodyPr>
          <a:lstStyle/>
          <a:p>
            <a:r>
              <a:rPr lang="en-US" sz="2800" u="sng" dirty="0">
                <a:solidFill>
                  <a:srgbClr val="FFFF00"/>
                </a:solidFill>
              </a:rPr>
              <a:t>Generalized Atypical Spike-and-Slow-Waves</a:t>
            </a:r>
          </a:p>
          <a:p>
            <a:r>
              <a:rPr lang="en-US" sz="2800" dirty="0"/>
              <a:t>Resemble 3 Hz spike-and-wave discharges, but have variable rates</a:t>
            </a:r>
          </a:p>
          <a:p>
            <a:r>
              <a:rPr lang="en-US" sz="2800" dirty="0"/>
              <a:t>Complexes vary in amplitude and morphology </a:t>
            </a:r>
          </a:p>
          <a:p>
            <a:r>
              <a:rPr lang="en-US" sz="2800" dirty="0"/>
              <a:t>Enhanced by drowsiness and non-REM sleep </a:t>
            </a:r>
          </a:p>
          <a:p>
            <a:r>
              <a:rPr lang="en-US" sz="2800" dirty="0"/>
              <a:t>Correlate with primary generalized epilepsies</a:t>
            </a:r>
          </a:p>
          <a:p>
            <a:r>
              <a:rPr lang="en-US" sz="2800" dirty="0"/>
              <a:t>In generalized epilepsies, focal spikes of low amplitude may appear during drowsiness</a:t>
            </a:r>
          </a:p>
        </p:txBody>
      </p:sp>
    </p:spTree>
    <p:extLst>
      <p:ext uri="{BB962C8B-B14F-4D97-AF65-F5344CB8AC3E}">
        <p14:creationId xmlns:p14="http://schemas.microsoft.com/office/powerpoint/2010/main" val="4273886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descr="N25_000915_150357"/>
          <p:cNvPicPr>
            <a:picLocks noChangeAspect="1" noChangeArrowheads="1"/>
          </p:cNvPicPr>
          <p:nvPr/>
        </p:nvPicPr>
        <p:blipFill>
          <a:blip r:embed="rId3">
            <a:grayscl/>
            <a:biLevel thresh="50000"/>
            <a:extLst>
              <a:ext uri="{28A0092B-C50C-407E-A947-70E740481C1C}">
                <a14:useLocalDpi xmlns:a14="http://schemas.microsoft.com/office/drawing/2010/main" val="0"/>
              </a:ext>
            </a:extLst>
          </a:blip>
          <a:srcRect l="2251" t="7500" r="2251" b="6563"/>
          <a:stretch>
            <a:fillRect/>
          </a:stretch>
        </p:blipFill>
        <p:spPr bwMode="auto">
          <a:xfrm>
            <a:off x="76200" y="857251"/>
            <a:ext cx="8869362" cy="512564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Line 3"/>
          <p:cNvSpPr>
            <a:spLocks noChangeShapeType="1"/>
          </p:cNvSpPr>
          <p:nvPr/>
        </p:nvSpPr>
        <p:spPr bwMode="auto">
          <a:xfrm>
            <a:off x="7302500" y="4676775"/>
            <a:ext cx="641350" cy="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 Box 4"/>
          <p:cNvSpPr txBox="1">
            <a:spLocks noChangeArrowheads="1"/>
          </p:cNvSpPr>
          <p:nvPr/>
        </p:nvSpPr>
        <p:spPr bwMode="auto">
          <a:xfrm>
            <a:off x="7394575" y="4744641"/>
            <a:ext cx="914400" cy="20597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altLang="en-US" sz="1100" b="1">
                <a:latin typeface="Calibri" pitchFamily="34" charset="0"/>
              </a:rPr>
              <a:t>1 sec</a:t>
            </a:r>
            <a:endParaRPr lang="en-US" altLang="en-US">
              <a:latin typeface="Arial" pitchFamily="34" charset="0"/>
            </a:endParaRPr>
          </a:p>
        </p:txBody>
      </p:sp>
    </p:spTree>
    <p:extLst>
      <p:ext uri="{BB962C8B-B14F-4D97-AF65-F5344CB8AC3E}">
        <p14:creationId xmlns:p14="http://schemas.microsoft.com/office/powerpoint/2010/main" val="3013941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Interictal Epileptiform Discharges</a:t>
            </a:r>
          </a:p>
        </p:txBody>
      </p:sp>
      <p:sp>
        <p:nvSpPr>
          <p:cNvPr id="3" name="Content Placeholder 2"/>
          <p:cNvSpPr>
            <a:spLocks noGrp="1"/>
          </p:cNvSpPr>
          <p:nvPr>
            <p:ph idx="1"/>
          </p:nvPr>
        </p:nvSpPr>
        <p:spPr>
          <a:xfrm>
            <a:off x="457200" y="1943101"/>
            <a:ext cx="8229600" cy="3394472"/>
          </a:xfrm>
        </p:spPr>
        <p:txBody>
          <a:bodyPr>
            <a:normAutofit fontScale="70000" lnSpcReduction="20000"/>
          </a:bodyPr>
          <a:lstStyle/>
          <a:p>
            <a:r>
              <a:rPr lang="en-US" dirty="0"/>
              <a:t>Distinctive waveforms or complexes resembling those recorded in a proportion of human subjects suffering from epileptic disorders and in animals rendered epileptic experimentally”. </a:t>
            </a:r>
          </a:p>
          <a:p>
            <a:pPr lvl="1"/>
            <a:r>
              <a:rPr lang="en-US" sz="2600" i="1" dirty="0"/>
              <a:t>The International Federation of Societies for Electroencephalography and Clinical Neurophysiology (1)</a:t>
            </a:r>
          </a:p>
          <a:p>
            <a:r>
              <a:rPr lang="en-US" dirty="0"/>
              <a:t>EEG abnormalities associated with a predisposition (i.e. association is not absolute) to experiencing or developing epileptic seizures (2). </a:t>
            </a:r>
          </a:p>
          <a:p>
            <a:r>
              <a:rPr lang="en-US" dirty="0"/>
              <a:t>Detection of epileptiform abnormalities increases the likelihood of an epileptic seizure disorder. </a:t>
            </a:r>
          </a:p>
          <a:p>
            <a:r>
              <a:rPr lang="en-US" dirty="0"/>
              <a:t>Need to be taken together with the clinical history and other diagnostic test results</a:t>
            </a:r>
          </a:p>
        </p:txBody>
      </p:sp>
      <p:sp>
        <p:nvSpPr>
          <p:cNvPr id="4" name="TextBox 3"/>
          <p:cNvSpPr txBox="1"/>
          <p:nvPr/>
        </p:nvSpPr>
        <p:spPr>
          <a:xfrm>
            <a:off x="439060" y="5601426"/>
            <a:ext cx="8247740" cy="523220"/>
          </a:xfrm>
          <a:prstGeom prst="rect">
            <a:avLst/>
          </a:prstGeom>
          <a:noFill/>
        </p:spPr>
        <p:txBody>
          <a:bodyPr wrap="square" rtlCol="0">
            <a:spAutoFit/>
          </a:bodyPr>
          <a:lstStyle/>
          <a:p>
            <a:pPr algn="ctr"/>
            <a:r>
              <a:rPr lang="en-US" sz="1400" dirty="0">
                <a:solidFill>
                  <a:schemeClr val="bg1">
                    <a:lumMod val="65000"/>
                  </a:schemeClr>
                </a:solidFill>
              </a:rPr>
              <a:t>(1) (1974) A glossary of terms most commonly used by clinical </a:t>
            </a:r>
            <a:r>
              <a:rPr lang="en-US" sz="1400" dirty="0" err="1">
                <a:solidFill>
                  <a:schemeClr val="bg1">
                    <a:lumMod val="65000"/>
                  </a:schemeClr>
                </a:solidFill>
              </a:rPr>
              <a:t>electroencephalographers</a:t>
            </a:r>
            <a:r>
              <a:rPr lang="en-US" sz="1400" dirty="0">
                <a:solidFill>
                  <a:schemeClr val="bg1">
                    <a:lumMod val="65000"/>
                  </a:schemeClr>
                </a:solidFill>
              </a:rPr>
              <a:t>. </a:t>
            </a:r>
            <a:r>
              <a:rPr lang="en-US" sz="1400" dirty="0" err="1">
                <a:solidFill>
                  <a:schemeClr val="bg1">
                    <a:lumMod val="65000"/>
                  </a:schemeClr>
                </a:solidFill>
              </a:rPr>
              <a:t>Electroencephalogr</a:t>
            </a:r>
            <a:r>
              <a:rPr lang="en-US" sz="1400" dirty="0">
                <a:solidFill>
                  <a:schemeClr val="bg1">
                    <a:lumMod val="65000"/>
                  </a:schemeClr>
                </a:solidFill>
              </a:rPr>
              <a:t> </a:t>
            </a:r>
            <a:r>
              <a:rPr lang="en-US" sz="1400" dirty="0" err="1">
                <a:solidFill>
                  <a:schemeClr val="bg1">
                    <a:lumMod val="65000"/>
                  </a:schemeClr>
                </a:solidFill>
              </a:rPr>
              <a:t>Clin</a:t>
            </a:r>
            <a:r>
              <a:rPr lang="en-US" sz="1400" dirty="0">
                <a:solidFill>
                  <a:schemeClr val="bg1">
                    <a:lumMod val="65000"/>
                  </a:schemeClr>
                </a:solidFill>
              </a:rPr>
              <a:t> </a:t>
            </a:r>
            <a:r>
              <a:rPr lang="en-US" sz="1400" dirty="0" err="1">
                <a:solidFill>
                  <a:schemeClr val="bg1">
                    <a:lumMod val="65000"/>
                  </a:schemeClr>
                </a:solidFill>
              </a:rPr>
              <a:t>Neurophysiol</a:t>
            </a:r>
            <a:r>
              <a:rPr lang="en-US" sz="1400" dirty="0">
                <a:solidFill>
                  <a:schemeClr val="bg1">
                    <a:lumMod val="65000"/>
                  </a:schemeClr>
                </a:solidFill>
              </a:rPr>
              <a:t> 37:538-548. (2) Sam MC, So EL (2001). Epilepsia 42:1273-1278.</a:t>
            </a:r>
          </a:p>
        </p:txBody>
      </p:sp>
    </p:spTree>
    <p:extLst>
      <p:ext uri="{BB962C8B-B14F-4D97-AF65-F5344CB8AC3E}">
        <p14:creationId xmlns:p14="http://schemas.microsoft.com/office/powerpoint/2010/main" val="2734913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Generalized IEDs.</a:t>
            </a:r>
          </a:p>
        </p:txBody>
      </p:sp>
      <p:sp>
        <p:nvSpPr>
          <p:cNvPr id="3" name="Content Placeholder 2"/>
          <p:cNvSpPr>
            <a:spLocks noGrp="1"/>
          </p:cNvSpPr>
          <p:nvPr>
            <p:ph idx="1"/>
          </p:nvPr>
        </p:nvSpPr>
        <p:spPr/>
        <p:txBody>
          <a:bodyPr>
            <a:normAutofit fontScale="85000" lnSpcReduction="10000"/>
          </a:bodyPr>
          <a:lstStyle/>
          <a:p>
            <a:r>
              <a:rPr lang="en-US" u="sng" dirty="0">
                <a:solidFill>
                  <a:srgbClr val="FFFF00"/>
                </a:solidFill>
              </a:rPr>
              <a:t>Slow Spike-and-Waves</a:t>
            </a:r>
          </a:p>
          <a:p>
            <a:r>
              <a:rPr lang="en-US" dirty="0"/>
              <a:t>Frequency is around 1.0 to 2.5 Hz</a:t>
            </a:r>
          </a:p>
          <a:p>
            <a:r>
              <a:rPr lang="en-US" dirty="0"/>
              <a:t>Not as rhythmic in repetition</a:t>
            </a:r>
          </a:p>
          <a:p>
            <a:r>
              <a:rPr lang="en-US" dirty="0"/>
              <a:t>Mostly sharp waves: wide duration and blunt peaks </a:t>
            </a:r>
          </a:p>
          <a:p>
            <a:r>
              <a:rPr lang="en-US" dirty="0"/>
              <a:t>Fluctuating asymmetry of amplitude is common </a:t>
            </a:r>
          </a:p>
          <a:p>
            <a:r>
              <a:rPr lang="en-US" dirty="0"/>
              <a:t>Drowsiness or Non-REM sleep may activate trains </a:t>
            </a:r>
            <a:r>
              <a:rPr lang="en-US" dirty="0">
                <a:sym typeface="Wingdings" panose="05000000000000000000" pitchFamily="2" charset="2"/>
              </a:rPr>
              <a:t> </a:t>
            </a:r>
            <a:r>
              <a:rPr lang="en-US" dirty="0"/>
              <a:t>ESES?</a:t>
            </a:r>
          </a:p>
          <a:p>
            <a:r>
              <a:rPr lang="en-US" dirty="0"/>
              <a:t>May be enhanced by hyperventilation, but not photic stimulation</a:t>
            </a:r>
          </a:p>
          <a:p>
            <a:r>
              <a:rPr lang="en-US" dirty="0"/>
              <a:t>Seen in Lennox-</a:t>
            </a:r>
            <a:r>
              <a:rPr lang="en-US" dirty="0" err="1"/>
              <a:t>Gastaut</a:t>
            </a:r>
            <a:r>
              <a:rPr lang="en-US" dirty="0"/>
              <a:t> syndrome</a:t>
            </a:r>
          </a:p>
        </p:txBody>
      </p:sp>
    </p:spTree>
    <p:extLst>
      <p:ext uri="{BB962C8B-B14F-4D97-AF65-F5344CB8AC3E}">
        <p14:creationId xmlns:p14="http://schemas.microsoft.com/office/powerpoint/2010/main" val="2058162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Generalized IEDs.</a:t>
            </a:r>
          </a:p>
        </p:txBody>
      </p:sp>
      <p:sp>
        <p:nvSpPr>
          <p:cNvPr id="3" name="Content Placeholder 2"/>
          <p:cNvSpPr>
            <a:spLocks noGrp="1"/>
          </p:cNvSpPr>
          <p:nvPr>
            <p:ph idx="1"/>
          </p:nvPr>
        </p:nvSpPr>
        <p:spPr/>
        <p:txBody>
          <a:bodyPr>
            <a:normAutofit fontScale="70000" lnSpcReduction="20000"/>
          </a:bodyPr>
          <a:lstStyle/>
          <a:p>
            <a:r>
              <a:rPr lang="en-US" u="sng" dirty="0">
                <a:solidFill>
                  <a:srgbClr val="FFFF00"/>
                </a:solidFill>
              </a:rPr>
              <a:t>Generalized Repetitive Fast Discharge (GRFD) </a:t>
            </a:r>
          </a:p>
          <a:p>
            <a:r>
              <a:rPr lang="en-US" dirty="0"/>
              <a:t>Also known as paroxysmal fast rhythm, generalized paroxysmal fast activity, or “runs of rapid spikes” </a:t>
            </a:r>
          </a:p>
          <a:p>
            <a:r>
              <a:rPr lang="en-US" dirty="0"/>
              <a:t>Alpha or beta frequency range</a:t>
            </a:r>
          </a:p>
          <a:p>
            <a:r>
              <a:rPr lang="en-US" dirty="0"/>
              <a:t>Last typically less than 10 seconds</a:t>
            </a:r>
          </a:p>
          <a:p>
            <a:r>
              <a:rPr lang="en-US" dirty="0" err="1"/>
              <a:t>Electrodecrement</a:t>
            </a:r>
            <a:r>
              <a:rPr lang="en-US" dirty="0"/>
              <a:t> consists of very fast and very low amplitude activity</a:t>
            </a:r>
          </a:p>
          <a:p>
            <a:r>
              <a:rPr lang="en-US" dirty="0"/>
              <a:t>GRFD may be preceded or followed by generalized slow spike-and-wave discharge</a:t>
            </a:r>
          </a:p>
          <a:p>
            <a:r>
              <a:rPr lang="en-US" dirty="0"/>
              <a:t>Often associated with Lennox-</a:t>
            </a:r>
            <a:r>
              <a:rPr lang="en-US" dirty="0" err="1"/>
              <a:t>Gastaut</a:t>
            </a:r>
            <a:r>
              <a:rPr lang="en-US" dirty="0"/>
              <a:t> syndrome </a:t>
            </a:r>
          </a:p>
          <a:p>
            <a:r>
              <a:rPr lang="en-US" dirty="0"/>
              <a:t>Most GRFD occur during sleep</a:t>
            </a:r>
          </a:p>
          <a:p>
            <a:r>
              <a:rPr lang="en-US" dirty="0"/>
              <a:t>May be an ictal rhythm - could be accompanied by tonic seizures</a:t>
            </a:r>
          </a:p>
        </p:txBody>
      </p:sp>
    </p:spTree>
    <p:extLst>
      <p:ext uri="{BB962C8B-B14F-4D97-AF65-F5344CB8AC3E}">
        <p14:creationId xmlns:p14="http://schemas.microsoft.com/office/powerpoint/2010/main" val="15894732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36_020618_153512"/>
          <p:cNvPicPr>
            <a:picLocks noChangeAspect="1" noChangeArrowheads="1"/>
          </p:cNvPicPr>
          <p:nvPr/>
        </p:nvPicPr>
        <p:blipFill>
          <a:blip r:embed="rId2">
            <a:grayscl/>
            <a:biLevel thresh="50000"/>
            <a:extLst>
              <a:ext uri="{28A0092B-C50C-407E-A947-70E740481C1C}">
                <a14:useLocalDpi xmlns:a14="http://schemas.microsoft.com/office/drawing/2010/main" val="0"/>
              </a:ext>
            </a:extLst>
          </a:blip>
          <a:srcRect l="1500" t="7500" r="3000" b="6563"/>
          <a:stretch>
            <a:fillRect/>
          </a:stretch>
        </p:blipFill>
        <p:spPr bwMode="auto">
          <a:xfrm>
            <a:off x="38100" y="857250"/>
            <a:ext cx="9053512"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Line 3"/>
          <p:cNvSpPr>
            <a:spLocks noChangeShapeType="1"/>
          </p:cNvSpPr>
          <p:nvPr/>
        </p:nvSpPr>
        <p:spPr bwMode="auto">
          <a:xfrm>
            <a:off x="6530181" y="4695825"/>
            <a:ext cx="731838" cy="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 Box 4"/>
          <p:cNvSpPr txBox="1">
            <a:spLocks noChangeArrowheads="1"/>
          </p:cNvSpPr>
          <p:nvPr/>
        </p:nvSpPr>
        <p:spPr bwMode="auto">
          <a:xfrm>
            <a:off x="6622258" y="4764881"/>
            <a:ext cx="639763" cy="2047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altLang="en-US" sz="1100">
                <a:latin typeface="Calibri" pitchFamily="34" charset="0"/>
              </a:rPr>
              <a:t>1 sec</a:t>
            </a:r>
            <a:endParaRPr lang="en-US" altLang="en-US">
              <a:latin typeface="Arial" pitchFamily="34" charset="0"/>
            </a:endParaRPr>
          </a:p>
        </p:txBody>
      </p:sp>
    </p:spTree>
    <p:extLst>
      <p:ext uri="{BB962C8B-B14F-4D97-AF65-F5344CB8AC3E}">
        <p14:creationId xmlns:p14="http://schemas.microsoft.com/office/powerpoint/2010/main" val="30206981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Generalized IEDs.</a:t>
            </a:r>
          </a:p>
        </p:txBody>
      </p:sp>
      <p:sp>
        <p:nvSpPr>
          <p:cNvPr id="3" name="Content Placeholder 2"/>
          <p:cNvSpPr>
            <a:spLocks noGrp="1"/>
          </p:cNvSpPr>
          <p:nvPr>
            <p:ph idx="1"/>
          </p:nvPr>
        </p:nvSpPr>
        <p:spPr/>
        <p:txBody>
          <a:bodyPr>
            <a:normAutofit fontScale="85000" lnSpcReduction="20000"/>
          </a:bodyPr>
          <a:lstStyle/>
          <a:p>
            <a:r>
              <a:rPr lang="en-US" u="sng" dirty="0">
                <a:solidFill>
                  <a:srgbClr val="FFFF00"/>
                </a:solidFill>
              </a:rPr>
              <a:t>Photo-epileptiform discharges </a:t>
            </a:r>
          </a:p>
          <a:p>
            <a:r>
              <a:rPr lang="en-US" dirty="0"/>
              <a:t>IEDs elicited by intermittent photic stimulation</a:t>
            </a:r>
          </a:p>
          <a:p>
            <a:r>
              <a:rPr lang="en-US" dirty="0"/>
              <a:t>Can be self-limited or self-sustaining </a:t>
            </a:r>
          </a:p>
          <a:p>
            <a:r>
              <a:rPr lang="en-US" dirty="0"/>
              <a:t>Four types</a:t>
            </a:r>
          </a:p>
          <a:p>
            <a:pPr lvl="1"/>
            <a:r>
              <a:rPr lang="en-US" dirty="0"/>
              <a:t>(1) generalized  (most common) </a:t>
            </a:r>
          </a:p>
          <a:p>
            <a:pPr lvl="1"/>
            <a:r>
              <a:rPr lang="en-US" dirty="0"/>
              <a:t>(2) bilateral posterior dominant </a:t>
            </a:r>
          </a:p>
          <a:p>
            <a:pPr lvl="1"/>
            <a:r>
              <a:rPr lang="en-US" dirty="0"/>
              <a:t>(3) bilateral occipital </a:t>
            </a:r>
          </a:p>
          <a:p>
            <a:pPr lvl="1"/>
            <a:r>
              <a:rPr lang="en-US" dirty="0"/>
              <a:t>(4) focal unilateral discharge (least common)</a:t>
            </a:r>
          </a:p>
          <a:p>
            <a:r>
              <a:rPr lang="en-US" dirty="0"/>
              <a:t>70 to 77% of generalized photo-epileptiform discharges have seizure disorders, but bilateral occipital photo-epileptiform discharges are less commonly associated with epilepsy. </a:t>
            </a:r>
          </a:p>
        </p:txBody>
      </p:sp>
    </p:spTree>
    <p:extLst>
      <p:ext uri="{BB962C8B-B14F-4D97-AF65-F5344CB8AC3E}">
        <p14:creationId xmlns:p14="http://schemas.microsoft.com/office/powerpoint/2010/main" val="747718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37_020307_183854"/>
          <p:cNvPicPr>
            <a:picLocks noChangeAspect="1" noChangeArrowheads="1"/>
          </p:cNvPicPr>
          <p:nvPr/>
        </p:nvPicPr>
        <p:blipFill>
          <a:blip r:embed="rId3">
            <a:grayscl/>
            <a:biLevel thresh="50000"/>
            <a:extLst>
              <a:ext uri="{28A0092B-C50C-407E-A947-70E740481C1C}">
                <a14:useLocalDpi xmlns:a14="http://schemas.microsoft.com/office/drawing/2010/main" val="0"/>
              </a:ext>
            </a:extLst>
          </a:blip>
          <a:srcRect l="1500" t="8438" r="2251" b="5624"/>
          <a:stretch>
            <a:fillRect/>
          </a:stretch>
        </p:blipFill>
        <p:spPr bwMode="auto">
          <a:xfrm>
            <a:off x="0" y="913210"/>
            <a:ext cx="9144000" cy="50875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0289031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a:t>
            </a:r>
            <a:r>
              <a:rPr lang="en-US" dirty="0" err="1"/>
              <a:t>Ictal</a:t>
            </a:r>
            <a:r>
              <a:rPr lang="en-US" dirty="0"/>
              <a:t> Recordings</a:t>
            </a:r>
          </a:p>
        </p:txBody>
      </p:sp>
      <p:sp>
        <p:nvSpPr>
          <p:cNvPr id="3" name="Content Placeholder 2"/>
          <p:cNvSpPr>
            <a:spLocks noGrp="1"/>
          </p:cNvSpPr>
          <p:nvPr>
            <p:ph idx="1"/>
          </p:nvPr>
        </p:nvSpPr>
        <p:spPr>
          <a:xfrm>
            <a:off x="457200" y="1943101"/>
            <a:ext cx="8229600" cy="3620318"/>
          </a:xfrm>
        </p:spPr>
        <p:txBody>
          <a:bodyPr>
            <a:normAutofit/>
          </a:bodyPr>
          <a:lstStyle/>
          <a:p>
            <a:r>
              <a:rPr lang="en-US" sz="2800" dirty="0"/>
              <a:t>Evaluation of paroxysmal episodes</a:t>
            </a:r>
          </a:p>
          <a:p>
            <a:endParaRPr lang="en-US" sz="2800" dirty="0"/>
          </a:p>
          <a:p>
            <a:endParaRPr lang="en-US" sz="2800" dirty="0"/>
          </a:p>
          <a:p>
            <a:endParaRPr lang="en-US" sz="2800" dirty="0"/>
          </a:p>
          <a:p>
            <a:r>
              <a:rPr lang="en-US" sz="2800" dirty="0"/>
              <a:t>Characterizing and quantifying each seizure type</a:t>
            </a:r>
          </a:p>
          <a:p>
            <a:r>
              <a:rPr lang="en-US" sz="2800" dirty="0"/>
              <a:t>Syndromic classification</a:t>
            </a:r>
          </a:p>
          <a:p>
            <a:r>
              <a:rPr lang="en-US" sz="2800" dirty="0"/>
              <a:t>Indispensable for presurgical evaluation </a:t>
            </a:r>
          </a:p>
        </p:txBody>
      </p:sp>
      <p:sp>
        <p:nvSpPr>
          <p:cNvPr id="4" name="TextBox 3"/>
          <p:cNvSpPr txBox="1"/>
          <p:nvPr/>
        </p:nvSpPr>
        <p:spPr>
          <a:xfrm>
            <a:off x="439060" y="5563420"/>
            <a:ext cx="8247740" cy="307777"/>
          </a:xfrm>
          <a:prstGeom prst="rect">
            <a:avLst/>
          </a:prstGeom>
          <a:noFill/>
        </p:spPr>
        <p:txBody>
          <a:bodyPr wrap="square" rtlCol="0">
            <a:spAutoFit/>
          </a:bodyPr>
          <a:lstStyle/>
          <a:p>
            <a:pPr algn="ctr"/>
            <a:r>
              <a:rPr lang="en-US" sz="1400" dirty="0">
                <a:solidFill>
                  <a:schemeClr val="bg1">
                    <a:lumMod val="75000"/>
                  </a:schemeClr>
                </a:solidFill>
              </a:rPr>
              <a:t>(1) Koubeissi, M. and E. So (2013). </a:t>
            </a:r>
            <a:r>
              <a:rPr lang="en-US" sz="1400" dirty="0" err="1">
                <a:solidFill>
                  <a:schemeClr val="bg1">
                    <a:lumMod val="75000"/>
                  </a:schemeClr>
                </a:solidFill>
              </a:rPr>
              <a:t>Interictal</a:t>
            </a:r>
            <a:r>
              <a:rPr lang="en-US" sz="1400" dirty="0">
                <a:solidFill>
                  <a:schemeClr val="bg1">
                    <a:lumMod val="75000"/>
                  </a:schemeClr>
                </a:solidFill>
              </a:rPr>
              <a:t> and </a:t>
            </a:r>
            <a:r>
              <a:rPr lang="en-US" sz="1400" dirty="0" err="1">
                <a:solidFill>
                  <a:schemeClr val="bg1">
                    <a:lumMod val="75000"/>
                  </a:schemeClr>
                </a:solidFill>
              </a:rPr>
              <a:t>Ictal</a:t>
            </a:r>
            <a:r>
              <a:rPr lang="en-US" sz="1400" dirty="0">
                <a:solidFill>
                  <a:schemeClr val="bg1">
                    <a:lumMod val="75000"/>
                  </a:schemeClr>
                </a:solidFill>
              </a:rPr>
              <a:t> EEG. </a:t>
            </a:r>
            <a:r>
              <a:rPr lang="en-US" sz="1400" u="sng" dirty="0">
                <a:solidFill>
                  <a:schemeClr val="bg1">
                    <a:lumMod val="75000"/>
                  </a:schemeClr>
                </a:solidFill>
              </a:rPr>
              <a:t>EEG in Clinical Practice. J. a. P. </a:t>
            </a:r>
            <a:r>
              <a:rPr lang="en-US" sz="1400" u="sng" dirty="0" err="1">
                <a:solidFill>
                  <a:schemeClr val="bg1">
                    <a:lumMod val="75000"/>
                  </a:schemeClr>
                </a:solidFill>
              </a:rPr>
              <a:t>Ebersole</a:t>
            </a:r>
            <a:r>
              <a:rPr lang="en-US" sz="1400" u="sng" dirty="0">
                <a:solidFill>
                  <a:schemeClr val="bg1">
                    <a:lumMod val="75000"/>
                  </a:schemeClr>
                </a:solidFill>
              </a:rPr>
              <a:t>, T.</a:t>
            </a:r>
            <a:endParaRPr lang="en-US" sz="1400" dirty="0">
              <a:solidFill>
                <a:schemeClr val="bg1">
                  <a:lumMod val="75000"/>
                </a:schemeClr>
              </a:solidFill>
            </a:endParaRPr>
          </a:p>
        </p:txBody>
      </p:sp>
      <p:sp>
        <p:nvSpPr>
          <p:cNvPr id="13" name="Rectangle 12">
            <a:extLst>
              <a:ext uri="{FF2B5EF4-FFF2-40B4-BE49-F238E27FC236}">
                <a16:creationId xmlns:a16="http://schemas.microsoft.com/office/drawing/2014/main" id="{FD65B2CD-6B60-3C4B-8BD4-AE84CC9EF3D8}"/>
              </a:ext>
            </a:extLst>
          </p:cNvPr>
          <p:cNvSpPr/>
          <p:nvPr/>
        </p:nvSpPr>
        <p:spPr>
          <a:xfrm>
            <a:off x="1295400" y="2514600"/>
            <a:ext cx="2590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Epileptic</a:t>
            </a:r>
          </a:p>
        </p:txBody>
      </p:sp>
      <p:sp>
        <p:nvSpPr>
          <p:cNvPr id="14" name="Rectangle 13">
            <a:extLst>
              <a:ext uri="{FF2B5EF4-FFF2-40B4-BE49-F238E27FC236}">
                <a16:creationId xmlns:a16="http://schemas.microsoft.com/office/drawing/2014/main" id="{464FF015-3BF1-0E47-AEDE-EDE075E65994}"/>
              </a:ext>
            </a:extLst>
          </p:cNvPr>
          <p:cNvSpPr/>
          <p:nvPr/>
        </p:nvSpPr>
        <p:spPr>
          <a:xfrm>
            <a:off x="4343400" y="2514600"/>
            <a:ext cx="2590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Non-Epileptic</a:t>
            </a:r>
          </a:p>
        </p:txBody>
      </p:sp>
      <p:sp>
        <p:nvSpPr>
          <p:cNvPr id="15" name="Rectangle 14">
            <a:extLst>
              <a:ext uri="{FF2B5EF4-FFF2-40B4-BE49-F238E27FC236}">
                <a16:creationId xmlns:a16="http://schemas.microsoft.com/office/drawing/2014/main" id="{8128C7F1-EAA6-EC48-978C-CB0B64DA93ED}"/>
              </a:ext>
            </a:extLst>
          </p:cNvPr>
          <p:cNvSpPr/>
          <p:nvPr/>
        </p:nvSpPr>
        <p:spPr>
          <a:xfrm>
            <a:off x="4572000" y="3276600"/>
            <a:ext cx="2209800" cy="6096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Psychogenic</a:t>
            </a:r>
          </a:p>
        </p:txBody>
      </p:sp>
      <p:sp>
        <p:nvSpPr>
          <p:cNvPr id="16" name="Rectangle 15">
            <a:extLst>
              <a:ext uri="{FF2B5EF4-FFF2-40B4-BE49-F238E27FC236}">
                <a16:creationId xmlns:a16="http://schemas.microsoft.com/office/drawing/2014/main" id="{4965045E-6CE8-0A4E-9F8B-FD45D6E84E33}"/>
              </a:ext>
            </a:extLst>
          </p:cNvPr>
          <p:cNvSpPr/>
          <p:nvPr/>
        </p:nvSpPr>
        <p:spPr>
          <a:xfrm>
            <a:off x="6858000" y="3276600"/>
            <a:ext cx="2209800" cy="6096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Psychiatric</a:t>
            </a:r>
          </a:p>
          <a:p>
            <a:pPr algn="ctr"/>
            <a:r>
              <a:rPr lang="en-US" sz="1600" dirty="0"/>
              <a:t>(e.g. Panic attack, PTSD)</a:t>
            </a:r>
          </a:p>
        </p:txBody>
      </p:sp>
      <p:sp>
        <p:nvSpPr>
          <p:cNvPr id="17" name="Rectangle 16">
            <a:extLst>
              <a:ext uri="{FF2B5EF4-FFF2-40B4-BE49-F238E27FC236}">
                <a16:creationId xmlns:a16="http://schemas.microsoft.com/office/drawing/2014/main" id="{A4E3C7EA-420A-3240-AE83-864CFA271483}"/>
              </a:ext>
            </a:extLst>
          </p:cNvPr>
          <p:cNvSpPr/>
          <p:nvPr/>
        </p:nvSpPr>
        <p:spPr>
          <a:xfrm>
            <a:off x="2286000" y="3276600"/>
            <a:ext cx="2209800" cy="6096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Physiologic</a:t>
            </a:r>
          </a:p>
          <a:p>
            <a:pPr algn="ctr"/>
            <a:r>
              <a:rPr lang="en-US" sz="1600" dirty="0"/>
              <a:t>(e.g. syncope)</a:t>
            </a:r>
          </a:p>
        </p:txBody>
      </p:sp>
      <p:cxnSp>
        <p:nvCxnSpPr>
          <p:cNvPr id="18" name="Straight Connector 17">
            <a:extLst>
              <a:ext uri="{FF2B5EF4-FFF2-40B4-BE49-F238E27FC236}">
                <a16:creationId xmlns:a16="http://schemas.microsoft.com/office/drawing/2014/main" id="{EA93EEA0-D929-CA43-B2A7-B20583B6CDBC}"/>
              </a:ext>
            </a:extLst>
          </p:cNvPr>
          <p:cNvCxnSpPr>
            <a:stCxn id="17" idx="0"/>
            <a:endCxn id="14" idx="2"/>
          </p:cNvCxnSpPr>
          <p:nvPr/>
        </p:nvCxnSpPr>
        <p:spPr>
          <a:xfrm flipV="1">
            <a:off x="3390900" y="3124200"/>
            <a:ext cx="22479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DAF9F29-EA86-1540-8A28-0B0F17C86A84}"/>
              </a:ext>
            </a:extLst>
          </p:cNvPr>
          <p:cNvCxnSpPr>
            <a:stCxn id="15" idx="0"/>
            <a:endCxn id="14" idx="2"/>
          </p:cNvCxnSpPr>
          <p:nvPr/>
        </p:nvCxnSpPr>
        <p:spPr>
          <a:xfrm flipH="1" flipV="1">
            <a:off x="5638800" y="3124200"/>
            <a:ext cx="381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F812698-C7EA-824A-875E-1D0AC8BA2DE4}"/>
              </a:ext>
            </a:extLst>
          </p:cNvPr>
          <p:cNvCxnSpPr>
            <a:stCxn id="16" idx="0"/>
            <a:endCxn id="14" idx="2"/>
          </p:cNvCxnSpPr>
          <p:nvPr/>
        </p:nvCxnSpPr>
        <p:spPr>
          <a:xfrm flipH="1" flipV="1">
            <a:off x="5638800" y="3124200"/>
            <a:ext cx="2324100" cy="152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2438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Ictal</a:t>
            </a:r>
            <a:r>
              <a:rPr lang="en-US" dirty="0"/>
              <a:t> Discharges – General Considerations</a:t>
            </a:r>
          </a:p>
        </p:txBody>
      </p:sp>
      <p:sp>
        <p:nvSpPr>
          <p:cNvPr id="3" name="Content Placeholder 2"/>
          <p:cNvSpPr>
            <a:spLocks noGrp="1"/>
          </p:cNvSpPr>
          <p:nvPr>
            <p:ph idx="1"/>
          </p:nvPr>
        </p:nvSpPr>
        <p:spPr/>
        <p:txBody>
          <a:bodyPr>
            <a:normAutofit/>
          </a:bodyPr>
          <a:lstStyle/>
          <a:p>
            <a:r>
              <a:rPr lang="en-US" dirty="0"/>
              <a:t>Seizure patterns can be isomorphic or metamorphic</a:t>
            </a:r>
          </a:p>
          <a:p>
            <a:r>
              <a:rPr lang="en-US" dirty="0"/>
              <a:t>An electrographic deviation from the baseline</a:t>
            </a:r>
          </a:p>
          <a:p>
            <a:pPr lvl="1"/>
            <a:r>
              <a:rPr lang="en-US" dirty="0"/>
              <a:t>Frequency		- Field</a:t>
            </a:r>
          </a:p>
          <a:p>
            <a:pPr lvl="1"/>
            <a:r>
              <a:rPr lang="en-US" dirty="0"/>
              <a:t>Morphology 		- Amplitude </a:t>
            </a:r>
          </a:p>
          <a:p>
            <a:r>
              <a:rPr lang="en-US" dirty="0"/>
              <a:t>The most recognizable EEG seizure pattern consists of rhythmic, organized discharge that may or may not have </a:t>
            </a:r>
            <a:r>
              <a:rPr lang="en-US" dirty="0" err="1"/>
              <a:t>apiculate</a:t>
            </a:r>
            <a:r>
              <a:rPr lang="en-US" dirty="0"/>
              <a:t> waveforms. </a:t>
            </a:r>
          </a:p>
          <a:p>
            <a:endParaRPr lang="en-US" dirty="0"/>
          </a:p>
        </p:txBody>
      </p:sp>
      <p:sp>
        <p:nvSpPr>
          <p:cNvPr id="4" name="TextBox 3"/>
          <p:cNvSpPr txBox="1"/>
          <p:nvPr/>
        </p:nvSpPr>
        <p:spPr>
          <a:xfrm>
            <a:off x="439060" y="5837436"/>
            <a:ext cx="8247740" cy="307777"/>
          </a:xfrm>
          <a:prstGeom prst="rect">
            <a:avLst/>
          </a:prstGeom>
          <a:noFill/>
        </p:spPr>
        <p:txBody>
          <a:bodyPr wrap="square" rtlCol="0">
            <a:spAutoFit/>
          </a:bodyPr>
          <a:lstStyle/>
          <a:p>
            <a:pPr algn="ctr"/>
            <a:r>
              <a:rPr lang="en-US" sz="1400" dirty="0">
                <a:solidFill>
                  <a:schemeClr val="bg1">
                    <a:lumMod val="65000"/>
                  </a:schemeClr>
                </a:solidFill>
              </a:rPr>
              <a:t>(1) Koubeissi, M. and E. So (2013). </a:t>
            </a:r>
            <a:r>
              <a:rPr lang="en-US" sz="1400" dirty="0" err="1">
                <a:solidFill>
                  <a:schemeClr val="bg1">
                    <a:lumMod val="65000"/>
                  </a:schemeClr>
                </a:solidFill>
              </a:rPr>
              <a:t>Interictal</a:t>
            </a:r>
            <a:r>
              <a:rPr lang="en-US" sz="1400" dirty="0">
                <a:solidFill>
                  <a:schemeClr val="bg1">
                    <a:lumMod val="65000"/>
                  </a:schemeClr>
                </a:solidFill>
              </a:rPr>
              <a:t> and </a:t>
            </a:r>
            <a:r>
              <a:rPr lang="en-US" sz="1400" dirty="0" err="1">
                <a:solidFill>
                  <a:schemeClr val="bg1">
                    <a:lumMod val="65000"/>
                  </a:schemeClr>
                </a:solidFill>
              </a:rPr>
              <a:t>Ictal</a:t>
            </a:r>
            <a:r>
              <a:rPr lang="en-US" sz="1400" dirty="0">
                <a:solidFill>
                  <a:schemeClr val="bg1">
                    <a:lumMod val="65000"/>
                  </a:schemeClr>
                </a:solidFill>
              </a:rPr>
              <a:t> EEG. </a:t>
            </a:r>
            <a:r>
              <a:rPr lang="en-US" sz="1400" u="sng" dirty="0">
                <a:solidFill>
                  <a:schemeClr val="bg1">
                    <a:lumMod val="65000"/>
                  </a:schemeClr>
                </a:solidFill>
              </a:rPr>
              <a:t>EEG in Clinical Practice. J. a. P. </a:t>
            </a:r>
            <a:r>
              <a:rPr lang="en-US" sz="1400" u="sng" dirty="0" err="1">
                <a:solidFill>
                  <a:schemeClr val="bg1">
                    <a:lumMod val="65000"/>
                  </a:schemeClr>
                </a:solidFill>
              </a:rPr>
              <a:t>Ebersole</a:t>
            </a:r>
            <a:r>
              <a:rPr lang="en-US" sz="1400" u="sng" dirty="0">
                <a:solidFill>
                  <a:schemeClr val="bg1">
                    <a:lumMod val="65000"/>
                  </a:schemeClr>
                </a:solidFill>
              </a:rPr>
              <a:t>, T.</a:t>
            </a:r>
            <a:endParaRPr lang="en-US" sz="1400" dirty="0">
              <a:solidFill>
                <a:schemeClr val="bg1">
                  <a:lumMod val="65000"/>
                </a:schemeClr>
              </a:solidFill>
            </a:endParaRPr>
          </a:p>
        </p:txBody>
      </p:sp>
    </p:spTree>
    <p:extLst>
      <p:ext uri="{BB962C8B-B14F-4D97-AF65-F5344CB8AC3E}">
        <p14:creationId xmlns:p14="http://schemas.microsoft.com/office/powerpoint/2010/main" val="8868179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Focal Aware Seizures</a:t>
            </a:r>
          </a:p>
        </p:txBody>
      </p:sp>
      <p:sp>
        <p:nvSpPr>
          <p:cNvPr id="3" name="Content Placeholder 2"/>
          <p:cNvSpPr>
            <a:spLocks noGrp="1"/>
          </p:cNvSpPr>
          <p:nvPr>
            <p:ph idx="1"/>
          </p:nvPr>
        </p:nvSpPr>
        <p:spPr/>
        <p:txBody>
          <a:bodyPr>
            <a:normAutofit/>
          </a:bodyPr>
          <a:lstStyle/>
          <a:p>
            <a:pPr>
              <a:lnSpc>
                <a:spcPct val="120000"/>
              </a:lnSpc>
            </a:pPr>
            <a:r>
              <a:rPr lang="en-US" sz="1800" dirty="0"/>
              <a:t>These can occur without a clear </a:t>
            </a:r>
            <a:r>
              <a:rPr lang="en-US" sz="1800" dirty="0" err="1"/>
              <a:t>ictal</a:t>
            </a:r>
            <a:r>
              <a:rPr lang="en-US" sz="1800" dirty="0"/>
              <a:t> correlate on the EEG</a:t>
            </a:r>
          </a:p>
          <a:p>
            <a:pPr>
              <a:lnSpc>
                <a:spcPct val="120000"/>
              </a:lnSpc>
            </a:pPr>
            <a:r>
              <a:rPr lang="en-US" sz="1800" dirty="0"/>
              <a:t>6 (or 10) cm</a:t>
            </a:r>
            <a:r>
              <a:rPr lang="en-US" sz="1800" baseline="30000" dirty="0"/>
              <a:t>2</a:t>
            </a:r>
            <a:r>
              <a:rPr lang="en-US" sz="1800" dirty="0"/>
              <a:t> rule </a:t>
            </a:r>
          </a:p>
          <a:p>
            <a:pPr>
              <a:lnSpc>
                <a:spcPct val="120000"/>
              </a:lnSpc>
            </a:pPr>
            <a:r>
              <a:rPr lang="en-US" sz="1800" dirty="0"/>
              <a:t>21% of seizures are associated with EEG ictal discharge (1) </a:t>
            </a:r>
          </a:p>
          <a:p>
            <a:pPr lvl="1">
              <a:lnSpc>
                <a:spcPct val="120000"/>
              </a:lnSpc>
            </a:pPr>
            <a:r>
              <a:rPr lang="en-US" sz="1600" dirty="0"/>
              <a:t>33% with motor manifestations </a:t>
            </a:r>
          </a:p>
          <a:p>
            <a:pPr lvl="1">
              <a:lnSpc>
                <a:spcPct val="120000"/>
              </a:lnSpc>
            </a:pPr>
            <a:r>
              <a:rPr lang="en-US" sz="1600" dirty="0"/>
              <a:t>15% with no motor manifestations </a:t>
            </a:r>
          </a:p>
          <a:p>
            <a:pPr>
              <a:lnSpc>
                <a:spcPct val="120000"/>
              </a:lnSpc>
            </a:pPr>
            <a:r>
              <a:rPr lang="en-US" sz="1800" dirty="0"/>
              <a:t>Seizures may be motor, sensory, autonomic, or psychic</a:t>
            </a:r>
          </a:p>
          <a:p>
            <a:pPr>
              <a:lnSpc>
                <a:spcPct val="120000"/>
              </a:lnSpc>
            </a:pPr>
            <a:r>
              <a:rPr lang="en-US" sz="1800" dirty="0"/>
              <a:t>Semiology is an important indicator of the area of seizure onset</a:t>
            </a:r>
          </a:p>
          <a:p>
            <a:pPr>
              <a:lnSpc>
                <a:spcPct val="120000"/>
              </a:lnSpc>
            </a:pPr>
            <a:r>
              <a:rPr lang="en-US" sz="1800" dirty="0"/>
              <a:t>When recorded, seizure discharges are not different from focal impaired awareness seizures </a:t>
            </a:r>
          </a:p>
          <a:p>
            <a:pPr>
              <a:lnSpc>
                <a:spcPct val="120000"/>
              </a:lnSpc>
            </a:pPr>
            <a:r>
              <a:rPr lang="en-US" sz="1800" dirty="0"/>
              <a:t>May be focal fast frequency discharge, rhythmic slowing, or repetitive spike discharge. Irregular non-rhythmic delta or theta frequency discharge is less frequent.</a:t>
            </a:r>
          </a:p>
          <a:p>
            <a:endParaRPr lang="en-US" sz="1800" dirty="0"/>
          </a:p>
        </p:txBody>
      </p:sp>
      <p:sp>
        <p:nvSpPr>
          <p:cNvPr id="4" name="TextBox 3"/>
          <p:cNvSpPr txBox="1"/>
          <p:nvPr/>
        </p:nvSpPr>
        <p:spPr>
          <a:xfrm>
            <a:off x="429535" y="5971401"/>
            <a:ext cx="8247740" cy="276999"/>
          </a:xfrm>
          <a:prstGeom prst="rect">
            <a:avLst/>
          </a:prstGeom>
          <a:noFill/>
        </p:spPr>
        <p:txBody>
          <a:bodyPr wrap="square" rtlCol="0">
            <a:spAutoFit/>
          </a:bodyPr>
          <a:lstStyle/>
          <a:p>
            <a:pPr algn="ctr"/>
            <a:r>
              <a:rPr lang="en-US" sz="1200" dirty="0">
                <a:solidFill>
                  <a:schemeClr val="bg1">
                    <a:lumMod val="75000"/>
                  </a:schemeClr>
                </a:solidFill>
              </a:rPr>
              <a:t>(1) </a:t>
            </a:r>
            <a:r>
              <a:rPr lang="fr-FR" sz="1200" dirty="0" err="1">
                <a:solidFill>
                  <a:schemeClr val="bg1">
                    <a:lumMod val="75000"/>
                  </a:schemeClr>
                </a:solidFill>
              </a:rPr>
              <a:t>Devinsky</a:t>
            </a:r>
            <a:r>
              <a:rPr lang="fr-FR" sz="1200" dirty="0">
                <a:solidFill>
                  <a:schemeClr val="bg1">
                    <a:lumMod val="75000"/>
                  </a:schemeClr>
                </a:solidFill>
              </a:rPr>
              <a:t>, et al NEUROLOGY 1988;381347-1352</a:t>
            </a:r>
          </a:p>
        </p:txBody>
      </p:sp>
    </p:spTree>
    <p:extLst>
      <p:ext uri="{BB962C8B-B14F-4D97-AF65-F5344CB8AC3E}">
        <p14:creationId xmlns:p14="http://schemas.microsoft.com/office/powerpoint/2010/main" val="33057927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Focal Impaired Awareness Seizures</a:t>
            </a:r>
          </a:p>
        </p:txBody>
      </p:sp>
      <p:sp>
        <p:nvSpPr>
          <p:cNvPr id="3" name="Content Placeholder 2"/>
          <p:cNvSpPr>
            <a:spLocks noGrp="1"/>
          </p:cNvSpPr>
          <p:nvPr>
            <p:ph idx="1"/>
          </p:nvPr>
        </p:nvSpPr>
        <p:spPr/>
        <p:txBody>
          <a:bodyPr>
            <a:noAutofit/>
          </a:bodyPr>
          <a:lstStyle/>
          <a:p>
            <a:r>
              <a:rPr lang="en-US" sz="2400" dirty="0"/>
              <a:t>EEG changes occur almost always – Exceptions: some frontal or parietal lobe seizures </a:t>
            </a:r>
          </a:p>
          <a:p>
            <a:r>
              <a:rPr lang="en-US" sz="2400" dirty="0"/>
              <a:t>Mesial temporal: Often theta-range temporal ictal discharge</a:t>
            </a:r>
          </a:p>
          <a:p>
            <a:r>
              <a:rPr lang="en-US" sz="2400" dirty="0"/>
              <a:t>Classic Teaching:</a:t>
            </a:r>
          </a:p>
          <a:p>
            <a:pPr lvl="1"/>
            <a:r>
              <a:rPr lang="en-US" sz="2000" dirty="0"/>
              <a:t>Closer to ictal onset zone </a:t>
            </a:r>
            <a:r>
              <a:rPr lang="en-US" sz="2000" dirty="0">
                <a:sym typeface="Wingdings" panose="05000000000000000000" pitchFamily="2" charset="2"/>
              </a:rPr>
              <a:t> higher frequency</a:t>
            </a:r>
          </a:p>
          <a:p>
            <a:pPr lvl="1"/>
            <a:r>
              <a:rPr lang="en-US" sz="2000" dirty="0">
                <a:sym typeface="Wingdings" panose="05000000000000000000" pitchFamily="2" charset="2"/>
              </a:rPr>
              <a:t>Deep or far generators  </a:t>
            </a:r>
            <a:r>
              <a:rPr lang="en-US" sz="2000" dirty="0"/>
              <a:t>slower frequency </a:t>
            </a:r>
          </a:p>
          <a:p>
            <a:r>
              <a:rPr lang="en-US" sz="2400" dirty="0"/>
              <a:t>Common evolving discharge is that of rhythmic discharge, then developing into higher voltage and slower frequency discharge, then regular slow waves increasing in frequency</a:t>
            </a:r>
          </a:p>
        </p:txBody>
      </p:sp>
    </p:spTree>
    <p:extLst>
      <p:ext uri="{BB962C8B-B14F-4D97-AF65-F5344CB8AC3E}">
        <p14:creationId xmlns:p14="http://schemas.microsoft.com/office/powerpoint/2010/main" val="163429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Temporal Lobe Seizures</a:t>
            </a:r>
          </a:p>
        </p:txBody>
      </p:sp>
      <p:sp>
        <p:nvSpPr>
          <p:cNvPr id="3" name="Content Placeholder 2"/>
          <p:cNvSpPr>
            <a:spLocks noGrp="1"/>
          </p:cNvSpPr>
          <p:nvPr>
            <p:ph idx="1"/>
          </p:nvPr>
        </p:nvSpPr>
        <p:spPr/>
        <p:txBody>
          <a:bodyPr>
            <a:normAutofit fontScale="92500" lnSpcReduction="20000"/>
          </a:bodyPr>
          <a:lstStyle/>
          <a:p>
            <a:r>
              <a:rPr lang="en-US" dirty="0"/>
              <a:t>Most common focal epilepsy</a:t>
            </a:r>
          </a:p>
          <a:p>
            <a:r>
              <a:rPr lang="en-US" dirty="0"/>
              <a:t>Originate from the hippocampus or other mesial temporal structures and propagate to involve the basal and lateral temporal lobe cortices, as well as frontal lobe regions.  </a:t>
            </a:r>
          </a:p>
          <a:p>
            <a:r>
              <a:rPr lang="en-US" dirty="0"/>
              <a:t>If limited to the hippocampus, non scalp discharge </a:t>
            </a:r>
          </a:p>
          <a:p>
            <a:r>
              <a:rPr lang="en-US" dirty="0"/>
              <a:t>Workup of non-lesional cases </a:t>
            </a:r>
          </a:p>
          <a:p>
            <a:r>
              <a:rPr lang="en-US" dirty="0"/>
              <a:t>Extratemporal may look temporal</a:t>
            </a:r>
          </a:p>
          <a:p>
            <a:r>
              <a:rPr lang="en-US" dirty="0"/>
              <a:t>Temporal may look extratemporal</a:t>
            </a:r>
          </a:p>
        </p:txBody>
      </p:sp>
    </p:spTree>
    <p:extLst>
      <p:ext uri="{BB962C8B-B14F-4D97-AF65-F5344CB8AC3E}">
        <p14:creationId xmlns:p14="http://schemas.microsoft.com/office/powerpoint/2010/main" val="1791461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99F907D-8871-2C47-9BCF-052BA0A13E9F}"/>
              </a:ext>
            </a:extLst>
          </p:cNvPr>
          <p:cNvSpPr>
            <a:spLocks noGrp="1"/>
          </p:cNvSpPr>
          <p:nvPr>
            <p:ph type="title"/>
          </p:nvPr>
        </p:nvSpPr>
        <p:spPr>
          <a:xfrm>
            <a:off x="457200" y="1063229"/>
            <a:ext cx="8229600" cy="857250"/>
          </a:xfrm>
        </p:spPr>
        <p:txBody>
          <a:bodyPr>
            <a:noAutofit/>
          </a:bodyPr>
          <a:lstStyle/>
          <a:p>
            <a:r>
              <a:rPr lang="en-US" sz="2800" dirty="0"/>
              <a:t>EEG of asymptomatic first-degree relatives of patients with JME, CAE, and </a:t>
            </a:r>
            <a:r>
              <a:rPr lang="en-US" sz="2800" dirty="0" err="1"/>
              <a:t>rolandic</a:t>
            </a:r>
            <a:r>
              <a:rPr lang="en-US" sz="2800" dirty="0"/>
              <a:t> epilepsy</a:t>
            </a:r>
          </a:p>
        </p:txBody>
      </p:sp>
      <p:sp>
        <p:nvSpPr>
          <p:cNvPr id="10" name="Content Placeholder 2">
            <a:extLst>
              <a:ext uri="{FF2B5EF4-FFF2-40B4-BE49-F238E27FC236}">
                <a16:creationId xmlns:a16="http://schemas.microsoft.com/office/drawing/2014/main" id="{8B76DCE7-3F40-4347-B9CB-6771E3358131}"/>
              </a:ext>
            </a:extLst>
          </p:cNvPr>
          <p:cNvSpPr>
            <a:spLocks noGrp="1"/>
          </p:cNvSpPr>
          <p:nvPr>
            <p:ph idx="1"/>
          </p:nvPr>
        </p:nvSpPr>
        <p:spPr>
          <a:xfrm>
            <a:off x="457200" y="2057401"/>
            <a:ext cx="8229600" cy="3394472"/>
          </a:xfrm>
        </p:spPr>
        <p:txBody>
          <a:bodyPr>
            <a:normAutofit/>
          </a:bodyPr>
          <a:lstStyle/>
          <a:p>
            <a:r>
              <a:rPr lang="en-US" sz="2000" dirty="0"/>
              <a:t>Possible genetic roles in all three syndromes, yet genes remain unknown</a:t>
            </a:r>
          </a:p>
          <a:p>
            <a:r>
              <a:rPr lang="en-US" sz="2000" dirty="0"/>
              <a:t>Metanalysis: 15 studies, a total of 3,858 asymptomatic relatives.</a:t>
            </a:r>
          </a:p>
          <a:p>
            <a:r>
              <a:rPr lang="en-US" sz="2000" dirty="0"/>
              <a:t>Prevalence of 'abnormal' EEG waves :</a:t>
            </a:r>
          </a:p>
          <a:p>
            <a:pPr lvl="1"/>
            <a:r>
              <a:rPr lang="en-US" sz="1800" dirty="0"/>
              <a:t>42% for CAE</a:t>
            </a:r>
          </a:p>
          <a:p>
            <a:pPr lvl="1"/>
            <a:r>
              <a:rPr lang="en-US" sz="1800" dirty="0"/>
              <a:t>33% for RE</a:t>
            </a:r>
          </a:p>
          <a:p>
            <a:pPr lvl="1"/>
            <a:r>
              <a:rPr lang="en-US" sz="1800" dirty="0"/>
              <a:t>21% for JME</a:t>
            </a:r>
          </a:p>
          <a:p>
            <a:r>
              <a:rPr lang="en-US" sz="2000" dirty="0"/>
              <a:t>Close to what would be expected based on Mendelian inheritance</a:t>
            </a:r>
          </a:p>
          <a:p>
            <a:r>
              <a:rPr lang="en-US" sz="2000" dirty="0"/>
              <a:t>However, EEG signature traits were as low as 5%</a:t>
            </a:r>
          </a:p>
        </p:txBody>
      </p:sp>
      <p:sp>
        <p:nvSpPr>
          <p:cNvPr id="11" name="TextBox 10">
            <a:extLst>
              <a:ext uri="{FF2B5EF4-FFF2-40B4-BE49-F238E27FC236}">
                <a16:creationId xmlns:a16="http://schemas.microsoft.com/office/drawing/2014/main" id="{8D3AF525-45F2-7D4C-B268-039CC35A916C}"/>
              </a:ext>
            </a:extLst>
          </p:cNvPr>
          <p:cNvSpPr txBox="1"/>
          <p:nvPr/>
        </p:nvSpPr>
        <p:spPr>
          <a:xfrm>
            <a:off x="439060" y="5791200"/>
            <a:ext cx="8247740" cy="307777"/>
          </a:xfrm>
          <a:prstGeom prst="rect">
            <a:avLst/>
          </a:prstGeom>
          <a:noFill/>
        </p:spPr>
        <p:txBody>
          <a:bodyPr wrap="square" rtlCol="0">
            <a:spAutoFit/>
          </a:bodyPr>
          <a:lstStyle/>
          <a:p>
            <a:pPr algn="ctr"/>
            <a:r>
              <a:rPr lang="en-US" sz="1400" dirty="0" err="1">
                <a:solidFill>
                  <a:schemeClr val="bg1">
                    <a:lumMod val="65000"/>
                  </a:schemeClr>
                </a:solidFill>
              </a:rPr>
              <a:t>Tashkandi</a:t>
            </a:r>
            <a:r>
              <a:rPr lang="en-US" sz="1400" dirty="0">
                <a:solidFill>
                  <a:schemeClr val="bg1">
                    <a:lumMod val="65000"/>
                  </a:schemeClr>
                </a:solidFill>
              </a:rPr>
              <a:t> et al. (2019) Epileptic </a:t>
            </a:r>
            <a:r>
              <a:rPr lang="en-US" sz="1400" dirty="0" err="1">
                <a:solidFill>
                  <a:schemeClr val="bg1">
                    <a:lumMod val="65000"/>
                  </a:schemeClr>
                </a:solidFill>
              </a:rPr>
              <a:t>Disord</a:t>
            </a:r>
            <a:r>
              <a:rPr lang="en-US" sz="1400" dirty="0">
                <a:solidFill>
                  <a:schemeClr val="bg1">
                    <a:lumMod val="65000"/>
                  </a:schemeClr>
                </a:solidFill>
              </a:rPr>
              <a:t> 21(1):30-41</a:t>
            </a:r>
          </a:p>
        </p:txBody>
      </p:sp>
    </p:spTree>
    <p:extLst>
      <p:ext uri="{BB962C8B-B14F-4D97-AF65-F5344CB8AC3E}">
        <p14:creationId xmlns:p14="http://schemas.microsoft.com/office/powerpoint/2010/main" val="34407543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mkoubeissi\My Documents\Annual_Washington_Epilepsy_Board_Review\2013\MZK_Talks\Ictal_EEG\Fig_3_TLE_Scalp&amp;Dept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867966"/>
            <a:ext cx="7848601" cy="499943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6C78B11-721B-E14D-B554-794E65B70AD4}"/>
              </a:ext>
            </a:extLst>
          </p:cNvPr>
          <p:cNvSpPr/>
          <p:nvPr/>
        </p:nvSpPr>
        <p:spPr>
          <a:xfrm>
            <a:off x="304800" y="2133600"/>
            <a:ext cx="4191000" cy="1219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Rectangle 3">
            <a:extLst>
              <a:ext uri="{FF2B5EF4-FFF2-40B4-BE49-F238E27FC236}">
                <a16:creationId xmlns:a16="http://schemas.microsoft.com/office/drawing/2014/main" id="{F3A0C786-7D5E-BC49-AC17-B3F408B63A00}"/>
              </a:ext>
            </a:extLst>
          </p:cNvPr>
          <p:cNvSpPr/>
          <p:nvPr/>
        </p:nvSpPr>
        <p:spPr>
          <a:xfrm>
            <a:off x="4495800" y="2133600"/>
            <a:ext cx="3657600" cy="1219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4">
            <a:extLst>
              <a:ext uri="{FF2B5EF4-FFF2-40B4-BE49-F238E27FC236}">
                <a16:creationId xmlns:a16="http://schemas.microsoft.com/office/drawing/2014/main" id="{91A3B490-2F99-4E44-B8B1-E7C61D689080}"/>
              </a:ext>
            </a:extLst>
          </p:cNvPr>
          <p:cNvSpPr/>
          <p:nvPr/>
        </p:nvSpPr>
        <p:spPr>
          <a:xfrm>
            <a:off x="304800" y="4648200"/>
            <a:ext cx="4191000" cy="1219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a:extLst>
              <a:ext uri="{FF2B5EF4-FFF2-40B4-BE49-F238E27FC236}">
                <a16:creationId xmlns:a16="http://schemas.microsoft.com/office/drawing/2014/main" id="{37820B93-35C6-8247-8CC5-8C79E8ED4E90}"/>
              </a:ext>
            </a:extLst>
          </p:cNvPr>
          <p:cNvSpPr/>
          <p:nvPr/>
        </p:nvSpPr>
        <p:spPr>
          <a:xfrm>
            <a:off x="4495800" y="4648200"/>
            <a:ext cx="3657600" cy="1219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7105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5" name="Picture 13" descr="C:\Documents and Settings\mkoubeissi\My Documents\Annual_Washington_Epilepsy_Board_Review\2013\MZK_Talks\Ictal_EEG\Fig_1_Temp_Frontopola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0"/>
            <a:ext cx="6096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0" y="5715000"/>
            <a:ext cx="533400" cy="369332"/>
          </a:xfrm>
          <a:prstGeom prst="rect">
            <a:avLst/>
          </a:prstGeom>
          <a:noFill/>
        </p:spPr>
        <p:txBody>
          <a:bodyPr wrap="square" rtlCol="0">
            <a:spAutoFit/>
          </a:bodyPr>
          <a:lstStyle/>
          <a:p>
            <a:r>
              <a:rPr lang="en-US" dirty="0">
                <a:solidFill>
                  <a:schemeClr val="bg1"/>
                </a:solidFill>
              </a:rPr>
              <a:t>*</a:t>
            </a:r>
          </a:p>
        </p:txBody>
      </p:sp>
    </p:spTree>
    <p:extLst>
      <p:ext uri="{BB962C8B-B14F-4D97-AF65-F5344CB8AC3E}">
        <p14:creationId xmlns:p14="http://schemas.microsoft.com/office/powerpoint/2010/main" val="29412353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EEG in Extratemporal Epilepsy</a:t>
            </a:r>
          </a:p>
        </p:txBody>
      </p:sp>
      <p:sp>
        <p:nvSpPr>
          <p:cNvPr id="5" name="Content Placeholder 2"/>
          <p:cNvSpPr txBox="1">
            <a:spLocks/>
          </p:cNvSpPr>
          <p:nvPr/>
        </p:nvSpPr>
        <p:spPr>
          <a:xfrm>
            <a:off x="609600" y="2171700"/>
            <a:ext cx="8229600" cy="3394472"/>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In general, ETLE is less commonly associated with ictal discharges</a:t>
            </a:r>
          </a:p>
          <a:p>
            <a:r>
              <a:rPr lang="en-US" dirty="0"/>
              <a:t>A fast, beta-range ictal discharge may be more common </a:t>
            </a:r>
          </a:p>
          <a:p>
            <a:r>
              <a:rPr lang="en-US" dirty="0"/>
              <a:t>FLE tend to have abrupt </a:t>
            </a:r>
            <a:r>
              <a:rPr lang="en-US" dirty="0" err="1"/>
              <a:t>hypermotor</a:t>
            </a:r>
            <a:r>
              <a:rPr lang="en-US" dirty="0"/>
              <a:t> activity and rapid propagation </a:t>
            </a:r>
          </a:p>
          <a:p>
            <a:r>
              <a:rPr lang="en-US" dirty="0"/>
              <a:t>Only about half of FLE will have localizing EEG pattern</a:t>
            </a:r>
          </a:p>
          <a:p>
            <a:r>
              <a:rPr lang="en-US" dirty="0"/>
              <a:t>In 25% of FLE, ictal beta discharge is present: 90% of the patients becoming seizure-free </a:t>
            </a:r>
          </a:p>
          <a:p>
            <a:r>
              <a:rPr lang="en-US" dirty="0"/>
              <a:t>EEG of parietal lobe seizures often do not show localizing findings</a:t>
            </a:r>
          </a:p>
          <a:p>
            <a:r>
              <a:rPr lang="en-US" dirty="0"/>
              <a:t>Occipital lobe seizures may propagate to ipsilateral or contralateral temporal lobe</a:t>
            </a:r>
          </a:p>
        </p:txBody>
      </p:sp>
    </p:spTree>
    <p:extLst>
      <p:ext uri="{BB962C8B-B14F-4D97-AF65-F5344CB8AC3E}">
        <p14:creationId xmlns:p14="http://schemas.microsoft.com/office/powerpoint/2010/main" val="40608417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mkoubeissi\My Documents\Annual_Washington_Epilepsy_Board_Review\2013\MZK_Talks\Ictal_EEG\Fig_2_Occ_Lobe_Sz.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857251"/>
            <a:ext cx="6257924" cy="5136361"/>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0" y="5715000"/>
            <a:ext cx="533400" cy="369332"/>
          </a:xfrm>
          <a:prstGeom prst="rect">
            <a:avLst/>
          </a:prstGeom>
          <a:noFill/>
        </p:spPr>
        <p:txBody>
          <a:bodyPr wrap="square" rtlCol="0">
            <a:spAutoFit/>
          </a:bodyPr>
          <a:lstStyle/>
          <a:p>
            <a:r>
              <a:rPr lang="en-US" dirty="0">
                <a:solidFill>
                  <a:schemeClr val="bg1"/>
                </a:solidFill>
              </a:rPr>
              <a:t>*</a:t>
            </a:r>
          </a:p>
        </p:txBody>
      </p:sp>
    </p:spTree>
    <p:extLst>
      <p:ext uri="{BB962C8B-B14F-4D97-AF65-F5344CB8AC3E}">
        <p14:creationId xmlns:p14="http://schemas.microsoft.com/office/powerpoint/2010/main" val="29628290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l="7500" t="8165" r="10001" b="6096"/>
          <a:stretch>
            <a:fillRect/>
          </a:stretch>
        </p:blipFill>
        <p:spPr bwMode="auto">
          <a:xfrm>
            <a:off x="706438" y="1143000"/>
            <a:ext cx="8382000" cy="4000500"/>
          </a:xfrm>
          <a:prstGeom prst="rect">
            <a:avLst/>
          </a:prstGeom>
          <a:noFill/>
          <a:ln w="9525">
            <a:noFill/>
            <a:miter lim="800000"/>
            <a:headEnd/>
            <a:tailEnd/>
          </a:ln>
        </p:spPr>
      </p:pic>
      <p:sp>
        <p:nvSpPr>
          <p:cNvPr id="18435" name="Text Box 3"/>
          <p:cNvSpPr txBox="1">
            <a:spLocks noChangeArrowheads="1"/>
          </p:cNvSpPr>
          <p:nvPr/>
        </p:nvSpPr>
        <p:spPr bwMode="auto">
          <a:xfrm>
            <a:off x="990600" y="5086351"/>
            <a:ext cx="6096000" cy="646331"/>
          </a:xfrm>
          <a:prstGeom prst="rect">
            <a:avLst/>
          </a:prstGeom>
          <a:noFill/>
          <a:ln w="9525">
            <a:noFill/>
            <a:miter lim="800000"/>
            <a:headEnd/>
            <a:tailEnd/>
          </a:ln>
        </p:spPr>
        <p:txBody>
          <a:bodyPr>
            <a:spAutoFit/>
          </a:bodyPr>
          <a:lstStyle/>
          <a:p>
            <a:pPr eaLnBrk="0" hangingPunct="0"/>
            <a:r>
              <a:rPr lang="en-US" dirty="0">
                <a:solidFill>
                  <a:schemeClr val="bg1"/>
                </a:solidFill>
                <a:latin typeface="Arial" charset="0"/>
              </a:rPr>
              <a:t>Push button event in a 28 year old woman with episodes of confusion and “weird thoughts”</a:t>
            </a:r>
          </a:p>
        </p:txBody>
      </p:sp>
      <p:sp>
        <p:nvSpPr>
          <p:cNvPr id="18436" name="Text Box 7"/>
          <p:cNvSpPr txBox="1">
            <a:spLocks noChangeArrowheads="1"/>
          </p:cNvSpPr>
          <p:nvPr/>
        </p:nvSpPr>
        <p:spPr bwMode="auto">
          <a:xfrm>
            <a:off x="1" y="1152527"/>
            <a:ext cx="760144" cy="307777"/>
          </a:xfrm>
          <a:prstGeom prst="rect">
            <a:avLst/>
          </a:prstGeom>
          <a:noFill/>
          <a:ln w="9525">
            <a:noFill/>
            <a:miter lim="800000"/>
            <a:headEnd/>
            <a:tailEnd/>
          </a:ln>
        </p:spPr>
        <p:txBody>
          <a:bodyPr wrap="none">
            <a:spAutoFit/>
          </a:bodyPr>
          <a:lstStyle/>
          <a:p>
            <a:r>
              <a:rPr lang="en-US" sz="1400">
                <a:solidFill>
                  <a:schemeClr val="bg1"/>
                </a:solidFill>
                <a:latin typeface="Arial Unicode MS" pitchFamily="34" charset="-128"/>
              </a:rPr>
              <a:t>Fp1-F3</a:t>
            </a:r>
          </a:p>
        </p:txBody>
      </p:sp>
      <p:sp>
        <p:nvSpPr>
          <p:cNvPr id="18437" name="Text Box 8"/>
          <p:cNvSpPr txBox="1">
            <a:spLocks noChangeArrowheads="1"/>
          </p:cNvSpPr>
          <p:nvPr/>
        </p:nvSpPr>
        <p:spPr bwMode="auto">
          <a:xfrm>
            <a:off x="1" y="1356124"/>
            <a:ext cx="681597" cy="307777"/>
          </a:xfrm>
          <a:prstGeom prst="rect">
            <a:avLst/>
          </a:prstGeom>
          <a:noFill/>
          <a:ln w="9525">
            <a:noFill/>
            <a:miter lim="800000"/>
            <a:headEnd/>
            <a:tailEnd/>
          </a:ln>
        </p:spPr>
        <p:txBody>
          <a:bodyPr wrap="none">
            <a:spAutoFit/>
          </a:bodyPr>
          <a:lstStyle/>
          <a:p>
            <a:r>
              <a:rPr lang="en-US" sz="1400">
                <a:solidFill>
                  <a:schemeClr val="bg1"/>
                </a:solidFill>
                <a:latin typeface="Arial Unicode MS" pitchFamily="34" charset="-128"/>
              </a:rPr>
              <a:t>F3-C3</a:t>
            </a:r>
          </a:p>
        </p:txBody>
      </p:sp>
      <p:sp>
        <p:nvSpPr>
          <p:cNvPr id="18438" name="Text Box 9"/>
          <p:cNvSpPr txBox="1">
            <a:spLocks noChangeArrowheads="1"/>
          </p:cNvSpPr>
          <p:nvPr/>
        </p:nvSpPr>
        <p:spPr bwMode="auto">
          <a:xfrm>
            <a:off x="0" y="1554957"/>
            <a:ext cx="692818" cy="307777"/>
          </a:xfrm>
          <a:prstGeom prst="rect">
            <a:avLst/>
          </a:prstGeom>
          <a:noFill/>
          <a:ln w="9525">
            <a:noFill/>
            <a:miter lim="800000"/>
            <a:headEnd/>
            <a:tailEnd/>
          </a:ln>
        </p:spPr>
        <p:txBody>
          <a:bodyPr wrap="none">
            <a:spAutoFit/>
          </a:bodyPr>
          <a:lstStyle/>
          <a:p>
            <a:r>
              <a:rPr lang="en-US" sz="1400">
                <a:solidFill>
                  <a:schemeClr val="bg1"/>
                </a:solidFill>
                <a:latin typeface="Arial Unicode MS" pitchFamily="34" charset="-128"/>
              </a:rPr>
              <a:t>C3-P3</a:t>
            </a:r>
          </a:p>
        </p:txBody>
      </p:sp>
      <p:sp>
        <p:nvSpPr>
          <p:cNvPr id="18439" name="Text Box 10"/>
          <p:cNvSpPr txBox="1">
            <a:spLocks noChangeArrowheads="1"/>
          </p:cNvSpPr>
          <p:nvPr/>
        </p:nvSpPr>
        <p:spPr bwMode="auto">
          <a:xfrm>
            <a:off x="1" y="1781177"/>
            <a:ext cx="702436" cy="307777"/>
          </a:xfrm>
          <a:prstGeom prst="rect">
            <a:avLst/>
          </a:prstGeom>
          <a:noFill/>
          <a:ln w="9525">
            <a:noFill/>
            <a:miter lim="800000"/>
            <a:headEnd/>
            <a:tailEnd/>
          </a:ln>
        </p:spPr>
        <p:txBody>
          <a:bodyPr wrap="none">
            <a:spAutoFit/>
          </a:bodyPr>
          <a:lstStyle/>
          <a:p>
            <a:r>
              <a:rPr lang="en-US" sz="1400">
                <a:solidFill>
                  <a:schemeClr val="bg1"/>
                </a:solidFill>
                <a:latin typeface="Arial Unicode MS" pitchFamily="34" charset="-128"/>
              </a:rPr>
              <a:t>P3-O1</a:t>
            </a:r>
          </a:p>
        </p:txBody>
      </p:sp>
      <p:sp>
        <p:nvSpPr>
          <p:cNvPr id="18440" name="Text Box 11"/>
          <p:cNvSpPr txBox="1">
            <a:spLocks noChangeArrowheads="1"/>
          </p:cNvSpPr>
          <p:nvPr/>
        </p:nvSpPr>
        <p:spPr bwMode="auto">
          <a:xfrm>
            <a:off x="1" y="1984774"/>
            <a:ext cx="760144" cy="307777"/>
          </a:xfrm>
          <a:prstGeom prst="rect">
            <a:avLst/>
          </a:prstGeom>
          <a:noFill/>
          <a:ln w="9525">
            <a:noFill/>
            <a:miter lim="800000"/>
            <a:headEnd/>
            <a:tailEnd/>
          </a:ln>
        </p:spPr>
        <p:txBody>
          <a:bodyPr wrap="none">
            <a:spAutoFit/>
          </a:bodyPr>
          <a:lstStyle/>
          <a:p>
            <a:r>
              <a:rPr lang="en-US" sz="1400">
                <a:solidFill>
                  <a:schemeClr val="bg1"/>
                </a:solidFill>
                <a:latin typeface="Arial Unicode MS" pitchFamily="34" charset="-128"/>
              </a:rPr>
              <a:t>Fp2-F4</a:t>
            </a:r>
          </a:p>
        </p:txBody>
      </p:sp>
      <p:sp>
        <p:nvSpPr>
          <p:cNvPr id="18441" name="Text Box 12"/>
          <p:cNvSpPr txBox="1">
            <a:spLocks noChangeArrowheads="1"/>
          </p:cNvSpPr>
          <p:nvPr/>
        </p:nvSpPr>
        <p:spPr bwMode="auto">
          <a:xfrm>
            <a:off x="1" y="2209802"/>
            <a:ext cx="681597" cy="307777"/>
          </a:xfrm>
          <a:prstGeom prst="rect">
            <a:avLst/>
          </a:prstGeom>
          <a:noFill/>
          <a:ln w="9525">
            <a:noFill/>
            <a:miter lim="800000"/>
            <a:headEnd/>
            <a:tailEnd/>
          </a:ln>
        </p:spPr>
        <p:txBody>
          <a:bodyPr wrap="none">
            <a:spAutoFit/>
          </a:bodyPr>
          <a:lstStyle/>
          <a:p>
            <a:r>
              <a:rPr lang="en-US" sz="1400">
                <a:solidFill>
                  <a:schemeClr val="bg1"/>
                </a:solidFill>
                <a:latin typeface="Arial Unicode MS" pitchFamily="34" charset="-128"/>
              </a:rPr>
              <a:t>F4-C4</a:t>
            </a:r>
          </a:p>
        </p:txBody>
      </p:sp>
      <p:sp>
        <p:nvSpPr>
          <p:cNvPr id="18442" name="Text Box 13"/>
          <p:cNvSpPr txBox="1">
            <a:spLocks noChangeArrowheads="1"/>
          </p:cNvSpPr>
          <p:nvPr/>
        </p:nvSpPr>
        <p:spPr bwMode="auto">
          <a:xfrm>
            <a:off x="0" y="2434830"/>
            <a:ext cx="692818" cy="307777"/>
          </a:xfrm>
          <a:prstGeom prst="rect">
            <a:avLst/>
          </a:prstGeom>
          <a:noFill/>
          <a:ln w="9525">
            <a:noFill/>
            <a:miter lim="800000"/>
            <a:headEnd/>
            <a:tailEnd/>
          </a:ln>
        </p:spPr>
        <p:txBody>
          <a:bodyPr wrap="none">
            <a:spAutoFit/>
          </a:bodyPr>
          <a:lstStyle/>
          <a:p>
            <a:r>
              <a:rPr lang="en-US" sz="1400">
                <a:solidFill>
                  <a:schemeClr val="bg1"/>
                </a:solidFill>
                <a:latin typeface="Arial Unicode MS" pitchFamily="34" charset="-128"/>
              </a:rPr>
              <a:t>C4-P4</a:t>
            </a:r>
          </a:p>
        </p:txBody>
      </p:sp>
      <p:sp>
        <p:nvSpPr>
          <p:cNvPr id="18443" name="Text Box 14"/>
          <p:cNvSpPr txBox="1">
            <a:spLocks noChangeArrowheads="1"/>
          </p:cNvSpPr>
          <p:nvPr/>
        </p:nvSpPr>
        <p:spPr bwMode="auto">
          <a:xfrm>
            <a:off x="1" y="2651524"/>
            <a:ext cx="702436" cy="307777"/>
          </a:xfrm>
          <a:prstGeom prst="rect">
            <a:avLst/>
          </a:prstGeom>
          <a:noFill/>
          <a:ln w="9525">
            <a:noFill/>
            <a:miter lim="800000"/>
            <a:headEnd/>
            <a:tailEnd/>
          </a:ln>
        </p:spPr>
        <p:txBody>
          <a:bodyPr wrap="none">
            <a:spAutoFit/>
          </a:bodyPr>
          <a:lstStyle/>
          <a:p>
            <a:r>
              <a:rPr lang="en-US" sz="1400">
                <a:solidFill>
                  <a:schemeClr val="bg1"/>
                </a:solidFill>
                <a:latin typeface="Arial Unicode MS" pitchFamily="34" charset="-128"/>
              </a:rPr>
              <a:t>P4-O2</a:t>
            </a:r>
          </a:p>
        </p:txBody>
      </p:sp>
      <p:sp>
        <p:nvSpPr>
          <p:cNvPr id="18444" name="Text Box 20"/>
          <p:cNvSpPr txBox="1">
            <a:spLocks noChangeArrowheads="1"/>
          </p:cNvSpPr>
          <p:nvPr/>
        </p:nvSpPr>
        <p:spPr bwMode="auto">
          <a:xfrm>
            <a:off x="0" y="4997055"/>
            <a:ext cx="564578" cy="307777"/>
          </a:xfrm>
          <a:prstGeom prst="rect">
            <a:avLst/>
          </a:prstGeom>
          <a:noFill/>
          <a:ln w="9525">
            <a:noFill/>
            <a:miter lim="800000"/>
            <a:headEnd/>
            <a:tailEnd/>
          </a:ln>
        </p:spPr>
        <p:txBody>
          <a:bodyPr wrap="none">
            <a:spAutoFit/>
          </a:bodyPr>
          <a:lstStyle/>
          <a:p>
            <a:r>
              <a:rPr lang="en-US" sz="1400">
                <a:solidFill>
                  <a:schemeClr val="bg1"/>
                </a:solidFill>
                <a:latin typeface="Arial Unicode MS" pitchFamily="34" charset="-128"/>
              </a:rPr>
              <a:t>EKG</a:t>
            </a:r>
          </a:p>
        </p:txBody>
      </p:sp>
      <p:sp>
        <p:nvSpPr>
          <p:cNvPr id="18445" name="Text Box 7"/>
          <p:cNvSpPr txBox="1">
            <a:spLocks noChangeArrowheads="1"/>
          </p:cNvSpPr>
          <p:nvPr/>
        </p:nvSpPr>
        <p:spPr bwMode="auto">
          <a:xfrm>
            <a:off x="1" y="2857502"/>
            <a:ext cx="760144" cy="307777"/>
          </a:xfrm>
          <a:prstGeom prst="rect">
            <a:avLst/>
          </a:prstGeom>
          <a:noFill/>
          <a:ln w="9525">
            <a:noFill/>
            <a:miter lim="800000"/>
            <a:headEnd/>
            <a:tailEnd/>
          </a:ln>
        </p:spPr>
        <p:txBody>
          <a:bodyPr wrap="none">
            <a:spAutoFit/>
          </a:bodyPr>
          <a:lstStyle/>
          <a:p>
            <a:r>
              <a:rPr lang="en-US" sz="1400">
                <a:solidFill>
                  <a:schemeClr val="bg1"/>
                </a:solidFill>
                <a:latin typeface="Arial Unicode MS" pitchFamily="34" charset="-128"/>
              </a:rPr>
              <a:t>Fp1-F7</a:t>
            </a:r>
          </a:p>
        </p:txBody>
      </p:sp>
      <p:sp>
        <p:nvSpPr>
          <p:cNvPr id="18446" name="Text Box 8"/>
          <p:cNvSpPr txBox="1">
            <a:spLocks noChangeArrowheads="1"/>
          </p:cNvSpPr>
          <p:nvPr/>
        </p:nvSpPr>
        <p:spPr bwMode="auto">
          <a:xfrm>
            <a:off x="0" y="3061099"/>
            <a:ext cx="660758" cy="307777"/>
          </a:xfrm>
          <a:prstGeom prst="rect">
            <a:avLst/>
          </a:prstGeom>
          <a:noFill/>
          <a:ln w="9525">
            <a:noFill/>
            <a:miter lim="800000"/>
            <a:headEnd/>
            <a:tailEnd/>
          </a:ln>
        </p:spPr>
        <p:txBody>
          <a:bodyPr wrap="none">
            <a:spAutoFit/>
          </a:bodyPr>
          <a:lstStyle/>
          <a:p>
            <a:r>
              <a:rPr lang="en-US" sz="1400">
                <a:solidFill>
                  <a:schemeClr val="bg1"/>
                </a:solidFill>
                <a:latin typeface="Arial Unicode MS" pitchFamily="34" charset="-128"/>
              </a:rPr>
              <a:t>F7-T7</a:t>
            </a:r>
          </a:p>
        </p:txBody>
      </p:sp>
      <p:sp>
        <p:nvSpPr>
          <p:cNvPr id="18447" name="Text Box 9"/>
          <p:cNvSpPr txBox="1">
            <a:spLocks noChangeArrowheads="1"/>
          </p:cNvSpPr>
          <p:nvPr/>
        </p:nvSpPr>
        <p:spPr bwMode="auto">
          <a:xfrm>
            <a:off x="1" y="3259933"/>
            <a:ext cx="671979" cy="307777"/>
          </a:xfrm>
          <a:prstGeom prst="rect">
            <a:avLst/>
          </a:prstGeom>
          <a:noFill/>
          <a:ln w="9525">
            <a:noFill/>
            <a:miter lim="800000"/>
            <a:headEnd/>
            <a:tailEnd/>
          </a:ln>
        </p:spPr>
        <p:txBody>
          <a:bodyPr wrap="none">
            <a:spAutoFit/>
          </a:bodyPr>
          <a:lstStyle/>
          <a:p>
            <a:r>
              <a:rPr lang="en-US" sz="1400">
                <a:solidFill>
                  <a:schemeClr val="bg1"/>
                </a:solidFill>
                <a:latin typeface="Arial Unicode MS" pitchFamily="34" charset="-128"/>
              </a:rPr>
              <a:t>T7-P7</a:t>
            </a:r>
          </a:p>
        </p:txBody>
      </p:sp>
      <p:sp>
        <p:nvSpPr>
          <p:cNvPr id="18448" name="Text Box 10"/>
          <p:cNvSpPr txBox="1">
            <a:spLocks noChangeArrowheads="1"/>
          </p:cNvSpPr>
          <p:nvPr/>
        </p:nvSpPr>
        <p:spPr bwMode="auto">
          <a:xfrm>
            <a:off x="1" y="3486151"/>
            <a:ext cx="702436" cy="307777"/>
          </a:xfrm>
          <a:prstGeom prst="rect">
            <a:avLst/>
          </a:prstGeom>
          <a:noFill/>
          <a:ln w="9525">
            <a:noFill/>
            <a:miter lim="800000"/>
            <a:headEnd/>
            <a:tailEnd/>
          </a:ln>
        </p:spPr>
        <p:txBody>
          <a:bodyPr wrap="none">
            <a:spAutoFit/>
          </a:bodyPr>
          <a:lstStyle/>
          <a:p>
            <a:r>
              <a:rPr lang="en-US" sz="1400">
                <a:solidFill>
                  <a:schemeClr val="bg1"/>
                </a:solidFill>
                <a:latin typeface="Arial Unicode MS" pitchFamily="34" charset="-128"/>
              </a:rPr>
              <a:t>P7-O1</a:t>
            </a:r>
          </a:p>
        </p:txBody>
      </p:sp>
      <p:sp>
        <p:nvSpPr>
          <p:cNvPr id="18449" name="Text Box 11"/>
          <p:cNvSpPr txBox="1">
            <a:spLocks noChangeArrowheads="1"/>
          </p:cNvSpPr>
          <p:nvPr/>
        </p:nvSpPr>
        <p:spPr bwMode="auto">
          <a:xfrm>
            <a:off x="1" y="3720705"/>
            <a:ext cx="760144" cy="307777"/>
          </a:xfrm>
          <a:prstGeom prst="rect">
            <a:avLst/>
          </a:prstGeom>
          <a:noFill/>
          <a:ln w="9525">
            <a:noFill/>
            <a:miter lim="800000"/>
            <a:headEnd/>
            <a:tailEnd/>
          </a:ln>
        </p:spPr>
        <p:txBody>
          <a:bodyPr wrap="none">
            <a:spAutoFit/>
          </a:bodyPr>
          <a:lstStyle/>
          <a:p>
            <a:r>
              <a:rPr lang="en-US" sz="1400">
                <a:solidFill>
                  <a:schemeClr val="bg1"/>
                </a:solidFill>
                <a:latin typeface="Arial Unicode MS" pitchFamily="34" charset="-128"/>
              </a:rPr>
              <a:t>Fp2-F8</a:t>
            </a:r>
          </a:p>
        </p:txBody>
      </p:sp>
      <p:sp>
        <p:nvSpPr>
          <p:cNvPr id="18450" name="Text Box 12"/>
          <p:cNvSpPr txBox="1">
            <a:spLocks noChangeArrowheads="1"/>
          </p:cNvSpPr>
          <p:nvPr/>
        </p:nvSpPr>
        <p:spPr bwMode="auto">
          <a:xfrm>
            <a:off x="0" y="3944543"/>
            <a:ext cx="660758" cy="307777"/>
          </a:xfrm>
          <a:prstGeom prst="rect">
            <a:avLst/>
          </a:prstGeom>
          <a:noFill/>
          <a:ln w="9525">
            <a:noFill/>
            <a:miter lim="800000"/>
            <a:headEnd/>
            <a:tailEnd/>
          </a:ln>
        </p:spPr>
        <p:txBody>
          <a:bodyPr wrap="none">
            <a:spAutoFit/>
          </a:bodyPr>
          <a:lstStyle/>
          <a:p>
            <a:r>
              <a:rPr lang="en-US" sz="1400">
                <a:solidFill>
                  <a:schemeClr val="bg1"/>
                </a:solidFill>
                <a:latin typeface="Arial Unicode MS" pitchFamily="34" charset="-128"/>
              </a:rPr>
              <a:t>F8-T8</a:t>
            </a:r>
          </a:p>
        </p:txBody>
      </p:sp>
      <p:sp>
        <p:nvSpPr>
          <p:cNvPr id="18451" name="Text Box 13"/>
          <p:cNvSpPr txBox="1">
            <a:spLocks noChangeArrowheads="1"/>
          </p:cNvSpPr>
          <p:nvPr/>
        </p:nvSpPr>
        <p:spPr bwMode="auto">
          <a:xfrm>
            <a:off x="2" y="4169570"/>
            <a:ext cx="671979" cy="307777"/>
          </a:xfrm>
          <a:prstGeom prst="rect">
            <a:avLst/>
          </a:prstGeom>
          <a:noFill/>
          <a:ln w="9525">
            <a:noFill/>
            <a:miter lim="800000"/>
            <a:headEnd/>
            <a:tailEnd/>
          </a:ln>
        </p:spPr>
        <p:txBody>
          <a:bodyPr wrap="none">
            <a:spAutoFit/>
          </a:bodyPr>
          <a:lstStyle/>
          <a:p>
            <a:r>
              <a:rPr lang="en-US" sz="1400">
                <a:solidFill>
                  <a:schemeClr val="bg1"/>
                </a:solidFill>
                <a:latin typeface="Arial Unicode MS" pitchFamily="34" charset="-128"/>
              </a:rPr>
              <a:t>T8-P8</a:t>
            </a:r>
          </a:p>
        </p:txBody>
      </p:sp>
      <p:sp>
        <p:nvSpPr>
          <p:cNvPr id="18452" name="Text Box 14"/>
          <p:cNvSpPr txBox="1">
            <a:spLocks noChangeArrowheads="1"/>
          </p:cNvSpPr>
          <p:nvPr/>
        </p:nvSpPr>
        <p:spPr bwMode="auto">
          <a:xfrm>
            <a:off x="1" y="4356499"/>
            <a:ext cx="702436" cy="307777"/>
          </a:xfrm>
          <a:prstGeom prst="rect">
            <a:avLst/>
          </a:prstGeom>
          <a:noFill/>
          <a:ln w="9525">
            <a:noFill/>
            <a:miter lim="800000"/>
            <a:headEnd/>
            <a:tailEnd/>
          </a:ln>
        </p:spPr>
        <p:txBody>
          <a:bodyPr wrap="none">
            <a:spAutoFit/>
          </a:bodyPr>
          <a:lstStyle/>
          <a:p>
            <a:r>
              <a:rPr lang="en-US" sz="1400" dirty="0">
                <a:solidFill>
                  <a:schemeClr val="bg1"/>
                </a:solidFill>
                <a:latin typeface="Arial Unicode MS" pitchFamily="34" charset="-128"/>
              </a:rPr>
              <a:t>P8-O2</a:t>
            </a:r>
          </a:p>
        </p:txBody>
      </p:sp>
      <p:sp>
        <p:nvSpPr>
          <p:cNvPr id="18453" name="Text Box 13"/>
          <p:cNvSpPr txBox="1">
            <a:spLocks noChangeArrowheads="1"/>
          </p:cNvSpPr>
          <p:nvPr/>
        </p:nvSpPr>
        <p:spPr bwMode="auto">
          <a:xfrm>
            <a:off x="1" y="4581527"/>
            <a:ext cx="662361" cy="307777"/>
          </a:xfrm>
          <a:prstGeom prst="rect">
            <a:avLst/>
          </a:prstGeom>
          <a:noFill/>
          <a:ln w="9525">
            <a:noFill/>
            <a:miter lim="800000"/>
            <a:headEnd/>
            <a:tailEnd/>
          </a:ln>
        </p:spPr>
        <p:txBody>
          <a:bodyPr wrap="none">
            <a:spAutoFit/>
          </a:bodyPr>
          <a:lstStyle/>
          <a:p>
            <a:r>
              <a:rPr lang="en-US" sz="1400">
                <a:solidFill>
                  <a:schemeClr val="bg1"/>
                </a:solidFill>
                <a:latin typeface="Arial Unicode MS" pitchFamily="34" charset="-128"/>
              </a:rPr>
              <a:t>Fz-Cz</a:t>
            </a:r>
          </a:p>
        </p:txBody>
      </p:sp>
      <p:sp>
        <p:nvSpPr>
          <p:cNvPr id="18454" name="Text Box 14"/>
          <p:cNvSpPr txBox="1">
            <a:spLocks noChangeArrowheads="1"/>
          </p:cNvSpPr>
          <p:nvPr/>
        </p:nvSpPr>
        <p:spPr bwMode="auto">
          <a:xfrm>
            <a:off x="0" y="4798220"/>
            <a:ext cx="673582" cy="307777"/>
          </a:xfrm>
          <a:prstGeom prst="rect">
            <a:avLst/>
          </a:prstGeom>
          <a:noFill/>
          <a:ln w="9525">
            <a:noFill/>
            <a:miter lim="800000"/>
            <a:headEnd/>
            <a:tailEnd/>
          </a:ln>
        </p:spPr>
        <p:txBody>
          <a:bodyPr wrap="none">
            <a:spAutoFit/>
          </a:bodyPr>
          <a:lstStyle/>
          <a:p>
            <a:r>
              <a:rPr lang="en-US" sz="1400">
                <a:solidFill>
                  <a:schemeClr val="bg1"/>
                </a:solidFill>
                <a:latin typeface="Arial Unicode MS" pitchFamily="34" charset="-128"/>
              </a:rPr>
              <a:t>Cz-Pz</a:t>
            </a:r>
          </a:p>
        </p:txBody>
      </p:sp>
    </p:spTree>
    <p:extLst>
      <p:ext uri="{BB962C8B-B14F-4D97-AF65-F5344CB8AC3E}">
        <p14:creationId xmlns:p14="http://schemas.microsoft.com/office/powerpoint/2010/main" val="33717951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l="7178" t="8383" r="9647" b="6113"/>
          <a:stretch>
            <a:fillRect/>
          </a:stretch>
        </p:blipFill>
        <p:spPr bwMode="auto">
          <a:xfrm>
            <a:off x="685802" y="1165623"/>
            <a:ext cx="8416925" cy="3974306"/>
          </a:xfrm>
          <a:prstGeom prst="rect">
            <a:avLst/>
          </a:prstGeom>
          <a:noFill/>
          <a:ln w="9525">
            <a:noFill/>
            <a:miter lim="800000"/>
            <a:headEnd/>
            <a:tailEnd/>
          </a:ln>
        </p:spPr>
      </p:pic>
      <p:sp>
        <p:nvSpPr>
          <p:cNvPr id="19459" name="Text Box 3"/>
          <p:cNvSpPr txBox="1">
            <a:spLocks noChangeArrowheads="1"/>
          </p:cNvSpPr>
          <p:nvPr/>
        </p:nvSpPr>
        <p:spPr bwMode="auto">
          <a:xfrm>
            <a:off x="2041526" y="5257800"/>
            <a:ext cx="4442242" cy="369332"/>
          </a:xfrm>
          <a:prstGeom prst="rect">
            <a:avLst/>
          </a:prstGeom>
          <a:noFill/>
          <a:ln w="9525">
            <a:noFill/>
            <a:miter lim="800000"/>
            <a:headEnd/>
            <a:tailEnd/>
          </a:ln>
        </p:spPr>
        <p:txBody>
          <a:bodyPr wrap="none">
            <a:spAutoFit/>
          </a:bodyPr>
          <a:lstStyle/>
          <a:p>
            <a:pPr eaLnBrk="0" hangingPunct="0"/>
            <a:r>
              <a:rPr lang="en-US" dirty="0">
                <a:solidFill>
                  <a:schemeClr val="bg1"/>
                </a:solidFill>
                <a:latin typeface="Arial" charset="0"/>
              </a:rPr>
              <a:t>Same page with Sp2 included in montage</a:t>
            </a:r>
          </a:p>
        </p:txBody>
      </p:sp>
      <p:sp>
        <p:nvSpPr>
          <p:cNvPr id="19460" name="Text Box 20"/>
          <p:cNvSpPr txBox="1">
            <a:spLocks noChangeArrowheads="1"/>
          </p:cNvSpPr>
          <p:nvPr/>
        </p:nvSpPr>
        <p:spPr bwMode="auto">
          <a:xfrm>
            <a:off x="2" y="4027886"/>
            <a:ext cx="771365" cy="307777"/>
          </a:xfrm>
          <a:prstGeom prst="rect">
            <a:avLst/>
          </a:prstGeom>
          <a:noFill/>
          <a:ln w="9525">
            <a:noFill/>
            <a:miter lim="800000"/>
            <a:headEnd/>
            <a:tailEnd/>
          </a:ln>
        </p:spPr>
        <p:txBody>
          <a:bodyPr wrap="none">
            <a:spAutoFit/>
          </a:bodyPr>
          <a:lstStyle/>
          <a:p>
            <a:r>
              <a:rPr lang="en-US" sz="1400">
                <a:solidFill>
                  <a:schemeClr val="bg1"/>
                </a:solidFill>
                <a:latin typeface="Arial Unicode MS" pitchFamily="34" charset="-128"/>
              </a:rPr>
              <a:t>Sp2-T8</a:t>
            </a:r>
          </a:p>
        </p:txBody>
      </p:sp>
      <p:sp>
        <p:nvSpPr>
          <p:cNvPr id="19461" name="Text Box 14"/>
          <p:cNvSpPr txBox="1">
            <a:spLocks noChangeArrowheads="1"/>
          </p:cNvSpPr>
          <p:nvPr/>
        </p:nvSpPr>
        <p:spPr bwMode="auto">
          <a:xfrm>
            <a:off x="2" y="3829052"/>
            <a:ext cx="771365" cy="307777"/>
          </a:xfrm>
          <a:prstGeom prst="rect">
            <a:avLst/>
          </a:prstGeom>
          <a:noFill/>
          <a:ln w="9525">
            <a:noFill/>
            <a:miter lim="800000"/>
            <a:headEnd/>
            <a:tailEnd/>
          </a:ln>
        </p:spPr>
        <p:txBody>
          <a:bodyPr wrap="none">
            <a:spAutoFit/>
          </a:bodyPr>
          <a:lstStyle/>
          <a:p>
            <a:r>
              <a:rPr lang="en-US" sz="1400">
                <a:solidFill>
                  <a:schemeClr val="bg1"/>
                </a:solidFill>
                <a:latin typeface="Arial Unicode MS" pitchFamily="34" charset="-128"/>
              </a:rPr>
              <a:t>F8-Sp2</a:t>
            </a:r>
          </a:p>
        </p:txBody>
      </p:sp>
    </p:spTree>
    <p:extLst>
      <p:ext uri="{BB962C8B-B14F-4D97-AF65-F5344CB8AC3E}">
        <p14:creationId xmlns:p14="http://schemas.microsoft.com/office/powerpoint/2010/main" val="10396955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srcRect t="9535" r="10527" b="8740"/>
          <a:stretch>
            <a:fillRect/>
          </a:stretch>
        </p:blipFill>
        <p:spPr bwMode="auto">
          <a:xfrm>
            <a:off x="1143000" y="1047751"/>
            <a:ext cx="7772400" cy="4061222"/>
          </a:xfrm>
          <a:prstGeom prst="rect">
            <a:avLst/>
          </a:prstGeom>
          <a:noFill/>
          <a:ln w="9525">
            <a:noFill/>
            <a:miter lim="800000"/>
            <a:headEnd/>
            <a:tailEnd/>
          </a:ln>
        </p:spPr>
      </p:pic>
      <p:sp>
        <p:nvSpPr>
          <p:cNvPr id="21507" name="Text Box 4"/>
          <p:cNvSpPr txBox="1">
            <a:spLocks noChangeArrowheads="1"/>
          </p:cNvSpPr>
          <p:nvPr/>
        </p:nvSpPr>
        <p:spPr bwMode="auto">
          <a:xfrm>
            <a:off x="796927" y="5212556"/>
            <a:ext cx="8118475" cy="338554"/>
          </a:xfrm>
          <a:prstGeom prst="rect">
            <a:avLst/>
          </a:prstGeom>
          <a:noFill/>
          <a:ln w="9525">
            <a:noFill/>
            <a:miter lim="800000"/>
            <a:headEnd/>
            <a:tailEnd/>
          </a:ln>
        </p:spPr>
        <p:txBody>
          <a:bodyPr wrap="square">
            <a:spAutoFit/>
          </a:bodyPr>
          <a:lstStyle/>
          <a:p>
            <a:r>
              <a:rPr lang="en-US" sz="1600" dirty="0">
                <a:solidFill>
                  <a:schemeClr val="bg1"/>
                </a:solidFill>
              </a:rPr>
              <a:t>3 </a:t>
            </a:r>
            <a:r>
              <a:rPr lang="en-US" sz="1600" dirty="0" err="1">
                <a:solidFill>
                  <a:schemeClr val="bg1"/>
                </a:solidFill>
              </a:rPr>
              <a:t>mo</a:t>
            </a:r>
            <a:r>
              <a:rPr lang="en-US" sz="1600" dirty="0">
                <a:solidFill>
                  <a:schemeClr val="bg1"/>
                </a:solidFill>
              </a:rPr>
              <a:t> AAM with propionic </a:t>
            </a:r>
            <a:r>
              <a:rPr lang="en-US" sz="1600" dirty="0" err="1">
                <a:solidFill>
                  <a:schemeClr val="bg1"/>
                </a:solidFill>
              </a:rPr>
              <a:t>acidemia</a:t>
            </a:r>
            <a:r>
              <a:rPr lang="en-US" sz="1600" dirty="0">
                <a:solidFill>
                  <a:schemeClr val="bg1"/>
                </a:solidFill>
              </a:rPr>
              <a:t>, normal development, with 2 episodes of mouth twitching. </a:t>
            </a:r>
          </a:p>
        </p:txBody>
      </p:sp>
      <p:sp>
        <p:nvSpPr>
          <p:cNvPr id="156703" name="Rectangle 31"/>
          <p:cNvSpPr>
            <a:spLocks noChangeArrowheads="1"/>
          </p:cNvSpPr>
          <p:nvPr/>
        </p:nvSpPr>
        <p:spPr bwMode="auto">
          <a:xfrm>
            <a:off x="1143000" y="4705350"/>
            <a:ext cx="7772400" cy="457200"/>
          </a:xfrm>
          <a:prstGeom prst="rect">
            <a:avLst/>
          </a:prstGeom>
          <a:solidFill>
            <a:schemeClr val="tx1"/>
          </a:solidFill>
          <a:ln w="9525">
            <a:solidFill>
              <a:schemeClr val="tx1"/>
            </a:solidFill>
            <a:miter lim="800000"/>
            <a:headEnd/>
            <a:tailEnd/>
          </a:ln>
        </p:spPr>
        <p:txBody>
          <a:bodyPr wrap="none" anchor="ctr"/>
          <a:lstStyle/>
          <a:p>
            <a:endParaRPr lang="en-US">
              <a:solidFill>
                <a:schemeClr val="bg1"/>
              </a:solidFill>
            </a:endParaRPr>
          </a:p>
        </p:txBody>
      </p:sp>
      <p:grpSp>
        <p:nvGrpSpPr>
          <p:cNvPr id="21509" name="Group 47"/>
          <p:cNvGrpSpPr>
            <a:grpSpLocks/>
          </p:cNvGrpSpPr>
          <p:nvPr/>
        </p:nvGrpSpPr>
        <p:grpSpPr bwMode="auto">
          <a:xfrm>
            <a:off x="76200" y="1047750"/>
            <a:ext cx="1054100" cy="4043406"/>
            <a:chOff x="40" y="48"/>
            <a:chExt cx="664" cy="4263"/>
          </a:xfrm>
        </p:grpSpPr>
        <p:sp>
          <p:nvSpPr>
            <p:cNvPr id="21510" name="Text Box 32"/>
            <p:cNvSpPr txBox="1">
              <a:spLocks noChangeArrowheads="1"/>
            </p:cNvSpPr>
            <p:nvPr/>
          </p:nvSpPr>
          <p:spPr bwMode="auto">
            <a:xfrm>
              <a:off x="40" y="48"/>
              <a:ext cx="637" cy="422"/>
            </a:xfrm>
            <a:prstGeom prst="rect">
              <a:avLst/>
            </a:prstGeom>
            <a:noFill/>
            <a:ln w="9525">
              <a:noFill/>
              <a:miter lim="800000"/>
              <a:headEnd/>
              <a:tailEnd/>
            </a:ln>
          </p:spPr>
          <p:txBody>
            <a:bodyPr wrap="none">
              <a:spAutoFit/>
            </a:bodyPr>
            <a:lstStyle/>
            <a:p>
              <a:r>
                <a:rPr lang="en-US" sz="2000">
                  <a:solidFill>
                    <a:schemeClr val="bg1"/>
                  </a:solidFill>
                  <a:latin typeface="Arial Unicode MS" pitchFamily="34" charset="-128"/>
                </a:rPr>
                <a:t>Fp1-T3</a:t>
              </a:r>
            </a:p>
          </p:txBody>
        </p:sp>
        <p:sp>
          <p:nvSpPr>
            <p:cNvPr id="21511" name="Text Box 33"/>
            <p:cNvSpPr txBox="1">
              <a:spLocks noChangeArrowheads="1"/>
            </p:cNvSpPr>
            <p:nvPr/>
          </p:nvSpPr>
          <p:spPr bwMode="auto">
            <a:xfrm>
              <a:off x="48" y="413"/>
              <a:ext cx="574" cy="422"/>
            </a:xfrm>
            <a:prstGeom prst="rect">
              <a:avLst/>
            </a:prstGeom>
            <a:noFill/>
            <a:ln w="9525">
              <a:noFill/>
              <a:miter lim="800000"/>
              <a:headEnd/>
              <a:tailEnd/>
            </a:ln>
          </p:spPr>
          <p:txBody>
            <a:bodyPr wrap="none">
              <a:spAutoFit/>
            </a:bodyPr>
            <a:lstStyle/>
            <a:p>
              <a:r>
                <a:rPr lang="en-US" sz="2000">
                  <a:solidFill>
                    <a:schemeClr val="bg1"/>
                  </a:solidFill>
                  <a:latin typeface="Arial Unicode MS" pitchFamily="34" charset="-128"/>
                </a:rPr>
                <a:t>T3-O1</a:t>
              </a:r>
            </a:p>
          </p:txBody>
        </p:sp>
        <p:sp>
          <p:nvSpPr>
            <p:cNvPr id="21512" name="Text Box 34"/>
            <p:cNvSpPr txBox="1">
              <a:spLocks noChangeArrowheads="1"/>
            </p:cNvSpPr>
            <p:nvPr/>
          </p:nvSpPr>
          <p:spPr bwMode="auto">
            <a:xfrm>
              <a:off x="48" y="662"/>
              <a:ext cx="637" cy="422"/>
            </a:xfrm>
            <a:prstGeom prst="rect">
              <a:avLst/>
            </a:prstGeom>
            <a:noFill/>
            <a:ln w="9525">
              <a:noFill/>
              <a:miter lim="800000"/>
              <a:headEnd/>
              <a:tailEnd/>
            </a:ln>
          </p:spPr>
          <p:txBody>
            <a:bodyPr wrap="none">
              <a:spAutoFit/>
            </a:bodyPr>
            <a:lstStyle/>
            <a:p>
              <a:r>
                <a:rPr lang="en-US" sz="2000">
                  <a:solidFill>
                    <a:schemeClr val="bg1"/>
                  </a:solidFill>
                  <a:latin typeface="Arial Unicode MS" pitchFamily="34" charset="-128"/>
                </a:rPr>
                <a:t>Fp2-T4</a:t>
              </a:r>
            </a:p>
          </p:txBody>
        </p:sp>
        <p:sp>
          <p:nvSpPr>
            <p:cNvPr id="21513" name="Text Box 35"/>
            <p:cNvSpPr txBox="1">
              <a:spLocks noChangeArrowheads="1"/>
            </p:cNvSpPr>
            <p:nvPr/>
          </p:nvSpPr>
          <p:spPr bwMode="auto">
            <a:xfrm>
              <a:off x="48" y="902"/>
              <a:ext cx="574" cy="422"/>
            </a:xfrm>
            <a:prstGeom prst="rect">
              <a:avLst/>
            </a:prstGeom>
            <a:noFill/>
            <a:ln w="9525">
              <a:noFill/>
              <a:miter lim="800000"/>
              <a:headEnd/>
              <a:tailEnd/>
            </a:ln>
          </p:spPr>
          <p:txBody>
            <a:bodyPr wrap="none">
              <a:spAutoFit/>
            </a:bodyPr>
            <a:lstStyle/>
            <a:p>
              <a:r>
                <a:rPr lang="en-US" sz="2000">
                  <a:solidFill>
                    <a:schemeClr val="bg1"/>
                  </a:solidFill>
                  <a:latin typeface="Arial Unicode MS" pitchFamily="34" charset="-128"/>
                </a:rPr>
                <a:t>T4-O2</a:t>
              </a:r>
            </a:p>
          </p:txBody>
        </p:sp>
        <p:sp>
          <p:nvSpPr>
            <p:cNvPr id="21514" name="Text Box 36"/>
            <p:cNvSpPr txBox="1">
              <a:spLocks noChangeArrowheads="1"/>
            </p:cNvSpPr>
            <p:nvPr/>
          </p:nvSpPr>
          <p:spPr bwMode="auto">
            <a:xfrm>
              <a:off x="48" y="1143"/>
              <a:ext cx="656" cy="422"/>
            </a:xfrm>
            <a:prstGeom prst="rect">
              <a:avLst/>
            </a:prstGeom>
            <a:noFill/>
            <a:ln w="9525">
              <a:noFill/>
              <a:miter lim="800000"/>
              <a:headEnd/>
              <a:tailEnd/>
            </a:ln>
          </p:spPr>
          <p:txBody>
            <a:bodyPr wrap="none">
              <a:spAutoFit/>
            </a:bodyPr>
            <a:lstStyle/>
            <a:p>
              <a:r>
                <a:rPr lang="en-US" sz="2000">
                  <a:solidFill>
                    <a:schemeClr val="bg1"/>
                  </a:solidFill>
                  <a:latin typeface="Arial Unicode MS" pitchFamily="34" charset="-128"/>
                </a:rPr>
                <a:t>Fp1-C3</a:t>
              </a:r>
            </a:p>
          </p:txBody>
        </p:sp>
        <p:sp>
          <p:nvSpPr>
            <p:cNvPr id="21515" name="Text Box 37"/>
            <p:cNvSpPr txBox="1">
              <a:spLocks noChangeArrowheads="1"/>
            </p:cNvSpPr>
            <p:nvPr/>
          </p:nvSpPr>
          <p:spPr bwMode="auto">
            <a:xfrm>
              <a:off x="48" y="1421"/>
              <a:ext cx="592" cy="422"/>
            </a:xfrm>
            <a:prstGeom prst="rect">
              <a:avLst/>
            </a:prstGeom>
            <a:noFill/>
            <a:ln w="9525">
              <a:noFill/>
              <a:miter lim="800000"/>
              <a:headEnd/>
              <a:tailEnd/>
            </a:ln>
          </p:spPr>
          <p:txBody>
            <a:bodyPr wrap="none">
              <a:spAutoFit/>
            </a:bodyPr>
            <a:lstStyle/>
            <a:p>
              <a:r>
                <a:rPr lang="en-US" sz="2000" dirty="0">
                  <a:solidFill>
                    <a:schemeClr val="bg1"/>
                  </a:solidFill>
                  <a:latin typeface="Arial Unicode MS" pitchFamily="34" charset="-128"/>
                </a:rPr>
                <a:t>C3-O1</a:t>
              </a:r>
            </a:p>
          </p:txBody>
        </p:sp>
        <p:sp>
          <p:nvSpPr>
            <p:cNvPr id="21516" name="Text Box 38"/>
            <p:cNvSpPr txBox="1">
              <a:spLocks noChangeArrowheads="1"/>
            </p:cNvSpPr>
            <p:nvPr/>
          </p:nvSpPr>
          <p:spPr bwMode="auto">
            <a:xfrm>
              <a:off x="48" y="1707"/>
              <a:ext cx="656" cy="422"/>
            </a:xfrm>
            <a:prstGeom prst="rect">
              <a:avLst/>
            </a:prstGeom>
            <a:noFill/>
            <a:ln w="9525">
              <a:noFill/>
              <a:miter lim="800000"/>
              <a:headEnd/>
              <a:tailEnd/>
            </a:ln>
          </p:spPr>
          <p:txBody>
            <a:bodyPr wrap="none">
              <a:spAutoFit/>
            </a:bodyPr>
            <a:lstStyle/>
            <a:p>
              <a:r>
                <a:rPr lang="en-US" sz="2000">
                  <a:solidFill>
                    <a:schemeClr val="bg1"/>
                  </a:solidFill>
                  <a:latin typeface="Arial Unicode MS" pitchFamily="34" charset="-128"/>
                </a:rPr>
                <a:t>Fp2-C4</a:t>
              </a:r>
            </a:p>
          </p:txBody>
        </p:sp>
        <p:sp>
          <p:nvSpPr>
            <p:cNvPr id="21517" name="Text Box 39"/>
            <p:cNvSpPr txBox="1">
              <a:spLocks noChangeArrowheads="1"/>
            </p:cNvSpPr>
            <p:nvPr/>
          </p:nvSpPr>
          <p:spPr bwMode="auto">
            <a:xfrm>
              <a:off x="48" y="1987"/>
              <a:ext cx="592" cy="422"/>
            </a:xfrm>
            <a:prstGeom prst="rect">
              <a:avLst/>
            </a:prstGeom>
            <a:noFill/>
            <a:ln w="9525">
              <a:noFill/>
              <a:miter lim="800000"/>
              <a:headEnd/>
              <a:tailEnd/>
            </a:ln>
          </p:spPr>
          <p:txBody>
            <a:bodyPr wrap="none">
              <a:spAutoFit/>
            </a:bodyPr>
            <a:lstStyle/>
            <a:p>
              <a:r>
                <a:rPr lang="en-US" sz="2000">
                  <a:solidFill>
                    <a:schemeClr val="bg1"/>
                  </a:solidFill>
                  <a:latin typeface="Arial Unicode MS" pitchFamily="34" charset="-128"/>
                </a:rPr>
                <a:t>C4-O2</a:t>
              </a:r>
            </a:p>
          </p:txBody>
        </p:sp>
        <p:sp>
          <p:nvSpPr>
            <p:cNvPr id="21518" name="Text Box 40"/>
            <p:cNvSpPr txBox="1">
              <a:spLocks noChangeArrowheads="1"/>
            </p:cNvSpPr>
            <p:nvPr/>
          </p:nvSpPr>
          <p:spPr bwMode="auto">
            <a:xfrm>
              <a:off x="48" y="2254"/>
              <a:ext cx="557" cy="422"/>
            </a:xfrm>
            <a:prstGeom prst="rect">
              <a:avLst/>
            </a:prstGeom>
            <a:noFill/>
            <a:ln w="9525">
              <a:noFill/>
              <a:miter lim="800000"/>
              <a:headEnd/>
              <a:tailEnd/>
            </a:ln>
          </p:spPr>
          <p:txBody>
            <a:bodyPr wrap="none">
              <a:spAutoFit/>
            </a:bodyPr>
            <a:lstStyle/>
            <a:p>
              <a:r>
                <a:rPr lang="en-US" sz="2000">
                  <a:solidFill>
                    <a:schemeClr val="bg1"/>
                  </a:solidFill>
                  <a:latin typeface="Arial Unicode MS" pitchFamily="34" charset="-128"/>
                </a:rPr>
                <a:t>A1-T3</a:t>
              </a:r>
            </a:p>
          </p:txBody>
        </p:sp>
        <p:sp>
          <p:nvSpPr>
            <p:cNvPr id="21519" name="Text Box 41"/>
            <p:cNvSpPr txBox="1">
              <a:spLocks noChangeArrowheads="1"/>
            </p:cNvSpPr>
            <p:nvPr/>
          </p:nvSpPr>
          <p:spPr bwMode="auto">
            <a:xfrm>
              <a:off x="48" y="2533"/>
              <a:ext cx="566" cy="422"/>
            </a:xfrm>
            <a:prstGeom prst="rect">
              <a:avLst/>
            </a:prstGeom>
            <a:noFill/>
            <a:ln w="9525">
              <a:noFill/>
              <a:miter lim="800000"/>
              <a:headEnd/>
              <a:tailEnd/>
            </a:ln>
          </p:spPr>
          <p:txBody>
            <a:bodyPr wrap="none">
              <a:spAutoFit/>
            </a:bodyPr>
            <a:lstStyle/>
            <a:p>
              <a:r>
                <a:rPr lang="en-US" sz="2000">
                  <a:solidFill>
                    <a:schemeClr val="bg1"/>
                  </a:solidFill>
                  <a:latin typeface="Arial Unicode MS" pitchFamily="34" charset="-128"/>
                </a:rPr>
                <a:t>T3-C3</a:t>
              </a:r>
            </a:p>
          </p:txBody>
        </p:sp>
        <p:sp>
          <p:nvSpPr>
            <p:cNvPr id="21520" name="Text Box 42"/>
            <p:cNvSpPr txBox="1">
              <a:spLocks noChangeArrowheads="1"/>
            </p:cNvSpPr>
            <p:nvPr/>
          </p:nvSpPr>
          <p:spPr bwMode="auto">
            <a:xfrm>
              <a:off x="48" y="2785"/>
              <a:ext cx="575" cy="422"/>
            </a:xfrm>
            <a:prstGeom prst="rect">
              <a:avLst/>
            </a:prstGeom>
            <a:noFill/>
            <a:ln w="9525">
              <a:noFill/>
              <a:miter lim="800000"/>
              <a:headEnd/>
              <a:tailEnd/>
            </a:ln>
          </p:spPr>
          <p:txBody>
            <a:bodyPr wrap="none">
              <a:spAutoFit/>
            </a:bodyPr>
            <a:lstStyle/>
            <a:p>
              <a:r>
                <a:rPr lang="en-US" sz="2000">
                  <a:solidFill>
                    <a:schemeClr val="bg1"/>
                  </a:solidFill>
                  <a:latin typeface="Arial Unicode MS" pitchFamily="34" charset="-128"/>
                </a:rPr>
                <a:t>C3-Cz</a:t>
              </a:r>
            </a:p>
          </p:txBody>
        </p:sp>
        <p:sp>
          <p:nvSpPr>
            <p:cNvPr id="21521" name="Text Box 43"/>
            <p:cNvSpPr txBox="1">
              <a:spLocks noChangeArrowheads="1"/>
            </p:cNvSpPr>
            <p:nvPr/>
          </p:nvSpPr>
          <p:spPr bwMode="auto">
            <a:xfrm>
              <a:off x="48" y="3063"/>
              <a:ext cx="575" cy="422"/>
            </a:xfrm>
            <a:prstGeom prst="rect">
              <a:avLst/>
            </a:prstGeom>
            <a:noFill/>
            <a:ln w="9525">
              <a:noFill/>
              <a:miter lim="800000"/>
              <a:headEnd/>
              <a:tailEnd/>
            </a:ln>
          </p:spPr>
          <p:txBody>
            <a:bodyPr wrap="none">
              <a:spAutoFit/>
            </a:bodyPr>
            <a:lstStyle/>
            <a:p>
              <a:r>
                <a:rPr lang="en-US" sz="2000">
                  <a:solidFill>
                    <a:schemeClr val="bg1"/>
                  </a:solidFill>
                  <a:latin typeface="Arial Unicode MS" pitchFamily="34" charset="-128"/>
                </a:rPr>
                <a:t>Cz-C4</a:t>
              </a:r>
            </a:p>
          </p:txBody>
        </p:sp>
        <p:sp>
          <p:nvSpPr>
            <p:cNvPr id="21522" name="Text Box 44"/>
            <p:cNvSpPr txBox="1">
              <a:spLocks noChangeArrowheads="1"/>
            </p:cNvSpPr>
            <p:nvPr/>
          </p:nvSpPr>
          <p:spPr bwMode="auto">
            <a:xfrm>
              <a:off x="48" y="3341"/>
              <a:ext cx="566" cy="422"/>
            </a:xfrm>
            <a:prstGeom prst="rect">
              <a:avLst/>
            </a:prstGeom>
            <a:noFill/>
            <a:ln w="9525">
              <a:noFill/>
              <a:miter lim="800000"/>
              <a:headEnd/>
              <a:tailEnd/>
            </a:ln>
          </p:spPr>
          <p:txBody>
            <a:bodyPr wrap="none">
              <a:spAutoFit/>
            </a:bodyPr>
            <a:lstStyle/>
            <a:p>
              <a:r>
                <a:rPr lang="en-US" sz="2000">
                  <a:solidFill>
                    <a:schemeClr val="bg1"/>
                  </a:solidFill>
                  <a:latin typeface="Arial Unicode MS" pitchFamily="34" charset="-128"/>
                </a:rPr>
                <a:t>C4-T4</a:t>
              </a:r>
            </a:p>
          </p:txBody>
        </p:sp>
        <p:sp>
          <p:nvSpPr>
            <p:cNvPr id="21523" name="Text Box 45"/>
            <p:cNvSpPr txBox="1">
              <a:spLocks noChangeArrowheads="1"/>
            </p:cNvSpPr>
            <p:nvPr/>
          </p:nvSpPr>
          <p:spPr bwMode="auto">
            <a:xfrm>
              <a:off x="48" y="3620"/>
              <a:ext cx="552" cy="422"/>
            </a:xfrm>
            <a:prstGeom prst="rect">
              <a:avLst/>
            </a:prstGeom>
            <a:noFill/>
            <a:ln w="9525">
              <a:noFill/>
              <a:miter lim="800000"/>
              <a:headEnd/>
              <a:tailEnd/>
            </a:ln>
          </p:spPr>
          <p:txBody>
            <a:bodyPr>
              <a:spAutoFit/>
            </a:bodyPr>
            <a:lstStyle/>
            <a:p>
              <a:r>
                <a:rPr lang="en-US" sz="2000">
                  <a:solidFill>
                    <a:schemeClr val="bg1"/>
                  </a:solidFill>
                  <a:latin typeface="Arial Unicode MS" pitchFamily="34" charset="-128"/>
                </a:rPr>
                <a:t>T4-A2</a:t>
              </a:r>
            </a:p>
          </p:txBody>
        </p:sp>
        <p:sp>
          <p:nvSpPr>
            <p:cNvPr id="21524" name="Text Box 46"/>
            <p:cNvSpPr txBox="1">
              <a:spLocks noChangeArrowheads="1"/>
            </p:cNvSpPr>
            <p:nvPr/>
          </p:nvSpPr>
          <p:spPr bwMode="auto">
            <a:xfrm>
              <a:off x="48" y="3889"/>
              <a:ext cx="458" cy="422"/>
            </a:xfrm>
            <a:prstGeom prst="rect">
              <a:avLst/>
            </a:prstGeom>
            <a:noFill/>
            <a:ln w="9525">
              <a:noFill/>
              <a:miter lim="800000"/>
              <a:headEnd/>
              <a:tailEnd/>
            </a:ln>
          </p:spPr>
          <p:txBody>
            <a:bodyPr wrap="none">
              <a:spAutoFit/>
            </a:bodyPr>
            <a:lstStyle/>
            <a:p>
              <a:r>
                <a:rPr lang="en-US" sz="2000">
                  <a:solidFill>
                    <a:schemeClr val="bg1"/>
                  </a:solidFill>
                  <a:latin typeface="Arial Unicode MS" pitchFamily="34" charset="-128"/>
                </a:rPr>
                <a:t>EKG</a:t>
              </a:r>
            </a:p>
          </p:txBody>
        </p:sp>
      </p:grpSp>
    </p:spTree>
    <p:extLst>
      <p:ext uri="{BB962C8B-B14F-4D97-AF65-F5344CB8AC3E}">
        <p14:creationId xmlns:p14="http://schemas.microsoft.com/office/powerpoint/2010/main" val="128310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156703"/>
                                        </p:tgtEl>
                                      </p:cBhvr>
                                    </p:animEffect>
                                    <p:set>
                                      <p:cBhvr>
                                        <p:cTn id="7" dur="1" fill="hold">
                                          <p:stCondLst>
                                            <p:cond delay="499"/>
                                          </p:stCondLst>
                                        </p:cTn>
                                        <p:tgtEl>
                                          <p:spTgt spid="1567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70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2" cstate="print"/>
          <a:srcRect l="40350" t="9535" r="28070" b="8817"/>
          <a:stretch>
            <a:fillRect/>
          </a:stretch>
        </p:blipFill>
        <p:spPr bwMode="auto">
          <a:xfrm>
            <a:off x="2106615" y="857250"/>
            <a:ext cx="4903787" cy="5143500"/>
          </a:xfrm>
          <a:prstGeom prst="rect">
            <a:avLst/>
          </a:prstGeom>
          <a:noFill/>
          <a:ln w="9525">
            <a:noFill/>
            <a:miter lim="800000"/>
            <a:headEnd/>
            <a:tailEnd/>
          </a:ln>
        </p:spPr>
      </p:pic>
      <p:sp>
        <p:nvSpPr>
          <p:cNvPr id="22531" name="Text Box 6"/>
          <p:cNvSpPr txBox="1">
            <a:spLocks noChangeArrowheads="1"/>
          </p:cNvSpPr>
          <p:nvPr/>
        </p:nvSpPr>
        <p:spPr bwMode="auto">
          <a:xfrm>
            <a:off x="874714" y="914401"/>
            <a:ext cx="1011815" cy="400110"/>
          </a:xfrm>
          <a:prstGeom prst="rect">
            <a:avLst/>
          </a:prstGeom>
          <a:noFill/>
          <a:ln w="9525">
            <a:noFill/>
            <a:miter lim="800000"/>
            <a:headEnd/>
            <a:tailEnd/>
          </a:ln>
        </p:spPr>
        <p:txBody>
          <a:bodyPr wrap="none">
            <a:spAutoFit/>
          </a:bodyPr>
          <a:lstStyle/>
          <a:p>
            <a:r>
              <a:rPr lang="en-US" sz="2000">
                <a:solidFill>
                  <a:schemeClr val="bg1"/>
                </a:solidFill>
                <a:latin typeface="Arial Unicode MS" pitchFamily="34" charset="-128"/>
              </a:rPr>
              <a:t>Fp1-T3</a:t>
            </a:r>
          </a:p>
        </p:txBody>
      </p:sp>
      <p:sp>
        <p:nvSpPr>
          <p:cNvPr id="22532" name="Text Box 7"/>
          <p:cNvSpPr txBox="1">
            <a:spLocks noChangeArrowheads="1"/>
          </p:cNvSpPr>
          <p:nvPr/>
        </p:nvSpPr>
        <p:spPr bwMode="auto">
          <a:xfrm>
            <a:off x="887415" y="1347788"/>
            <a:ext cx="910827" cy="400110"/>
          </a:xfrm>
          <a:prstGeom prst="rect">
            <a:avLst/>
          </a:prstGeom>
          <a:noFill/>
          <a:ln w="9525">
            <a:noFill/>
            <a:miter lim="800000"/>
            <a:headEnd/>
            <a:tailEnd/>
          </a:ln>
        </p:spPr>
        <p:txBody>
          <a:bodyPr wrap="none">
            <a:spAutoFit/>
          </a:bodyPr>
          <a:lstStyle/>
          <a:p>
            <a:r>
              <a:rPr lang="en-US" sz="2000">
                <a:solidFill>
                  <a:schemeClr val="bg1"/>
                </a:solidFill>
                <a:latin typeface="Arial Unicode MS" pitchFamily="34" charset="-128"/>
              </a:rPr>
              <a:t>T3-O1</a:t>
            </a:r>
          </a:p>
        </p:txBody>
      </p:sp>
      <p:sp>
        <p:nvSpPr>
          <p:cNvPr id="22533" name="Text Box 8"/>
          <p:cNvSpPr txBox="1">
            <a:spLocks noChangeArrowheads="1"/>
          </p:cNvSpPr>
          <p:nvPr/>
        </p:nvSpPr>
        <p:spPr bwMode="auto">
          <a:xfrm>
            <a:off x="887414" y="1645444"/>
            <a:ext cx="1011815" cy="400110"/>
          </a:xfrm>
          <a:prstGeom prst="rect">
            <a:avLst/>
          </a:prstGeom>
          <a:noFill/>
          <a:ln w="9525">
            <a:noFill/>
            <a:miter lim="800000"/>
            <a:headEnd/>
            <a:tailEnd/>
          </a:ln>
        </p:spPr>
        <p:txBody>
          <a:bodyPr wrap="none">
            <a:spAutoFit/>
          </a:bodyPr>
          <a:lstStyle/>
          <a:p>
            <a:r>
              <a:rPr lang="en-US" sz="2000">
                <a:solidFill>
                  <a:schemeClr val="bg1"/>
                </a:solidFill>
                <a:latin typeface="Arial Unicode MS" pitchFamily="34" charset="-128"/>
              </a:rPr>
              <a:t>Fp2-T4</a:t>
            </a:r>
          </a:p>
        </p:txBody>
      </p:sp>
      <p:sp>
        <p:nvSpPr>
          <p:cNvPr id="22534" name="Text Box 9"/>
          <p:cNvSpPr txBox="1">
            <a:spLocks noChangeArrowheads="1"/>
          </p:cNvSpPr>
          <p:nvPr/>
        </p:nvSpPr>
        <p:spPr bwMode="auto">
          <a:xfrm>
            <a:off x="887415" y="1931194"/>
            <a:ext cx="910827" cy="400110"/>
          </a:xfrm>
          <a:prstGeom prst="rect">
            <a:avLst/>
          </a:prstGeom>
          <a:noFill/>
          <a:ln w="9525">
            <a:noFill/>
            <a:miter lim="800000"/>
            <a:headEnd/>
            <a:tailEnd/>
          </a:ln>
        </p:spPr>
        <p:txBody>
          <a:bodyPr wrap="none">
            <a:spAutoFit/>
          </a:bodyPr>
          <a:lstStyle/>
          <a:p>
            <a:r>
              <a:rPr lang="en-US" sz="2000">
                <a:solidFill>
                  <a:schemeClr val="bg1"/>
                </a:solidFill>
                <a:latin typeface="Arial Unicode MS" pitchFamily="34" charset="-128"/>
              </a:rPr>
              <a:t>T4-O2</a:t>
            </a:r>
          </a:p>
        </p:txBody>
      </p:sp>
      <p:sp>
        <p:nvSpPr>
          <p:cNvPr id="22535" name="Text Box 10"/>
          <p:cNvSpPr txBox="1">
            <a:spLocks noChangeArrowheads="1"/>
          </p:cNvSpPr>
          <p:nvPr/>
        </p:nvSpPr>
        <p:spPr bwMode="auto">
          <a:xfrm>
            <a:off x="887414" y="2216944"/>
            <a:ext cx="1040670" cy="400110"/>
          </a:xfrm>
          <a:prstGeom prst="rect">
            <a:avLst/>
          </a:prstGeom>
          <a:noFill/>
          <a:ln w="9525">
            <a:noFill/>
            <a:miter lim="800000"/>
            <a:headEnd/>
            <a:tailEnd/>
          </a:ln>
        </p:spPr>
        <p:txBody>
          <a:bodyPr wrap="none">
            <a:spAutoFit/>
          </a:bodyPr>
          <a:lstStyle/>
          <a:p>
            <a:r>
              <a:rPr lang="en-US" sz="2000">
                <a:solidFill>
                  <a:schemeClr val="bg1"/>
                </a:solidFill>
                <a:latin typeface="Arial Unicode MS" pitchFamily="34" charset="-128"/>
              </a:rPr>
              <a:t>Fp1-C3</a:t>
            </a:r>
          </a:p>
        </p:txBody>
      </p:sp>
      <p:sp>
        <p:nvSpPr>
          <p:cNvPr id="22536" name="Text Box 11"/>
          <p:cNvSpPr txBox="1">
            <a:spLocks noChangeArrowheads="1"/>
          </p:cNvSpPr>
          <p:nvPr/>
        </p:nvSpPr>
        <p:spPr bwMode="auto">
          <a:xfrm>
            <a:off x="887414" y="2549129"/>
            <a:ext cx="939681" cy="400110"/>
          </a:xfrm>
          <a:prstGeom prst="rect">
            <a:avLst/>
          </a:prstGeom>
          <a:noFill/>
          <a:ln w="9525">
            <a:noFill/>
            <a:miter lim="800000"/>
            <a:headEnd/>
            <a:tailEnd/>
          </a:ln>
        </p:spPr>
        <p:txBody>
          <a:bodyPr wrap="none">
            <a:spAutoFit/>
          </a:bodyPr>
          <a:lstStyle/>
          <a:p>
            <a:r>
              <a:rPr lang="en-US" sz="2000">
                <a:solidFill>
                  <a:schemeClr val="bg1"/>
                </a:solidFill>
                <a:latin typeface="Arial Unicode MS" pitchFamily="34" charset="-128"/>
              </a:rPr>
              <a:t>C3-O1</a:t>
            </a:r>
          </a:p>
        </p:txBody>
      </p:sp>
      <p:sp>
        <p:nvSpPr>
          <p:cNvPr id="22537" name="Text Box 12"/>
          <p:cNvSpPr txBox="1">
            <a:spLocks noChangeArrowheads="1"/>
          </p:cNvSpPr>
          <p:nvPr/>
        </p:nvSpPr>
        <p:spPr bwMode="auto">
          <a:xfrm>
            <a:off x="887414" y="2892029"/>
            <a:ext cx="1040670" cy="400110"/>
          </a:xfrm>
          <a:prstGeom prst="rect">
            <a:avLst/>
          </a:prstGeom>
          <a:noFill/>
          <a:ln w="9525">
            <a:noFill/>
            <a:miter lim="800000"/>
            <a:headEnd/>
            <a:tailEnd/>
          </a:ln>
        </p:spPr>
        <p:txBody>
          <a:bodyPr wrap="none">
            <a:spAutoFit/>
          </a:bodyPr>
          <a:lstStyle/>
          <a:p>
            <a:r>
              <a:rPr lang="en-US" sz="2000">
                <a:solidFill>
                  <a:schemeClr val="bg1"/>
                </a:solidFill>
                <a:latin typeface="Arial Unicode MS" pitchFamily="34" charset="-128"/>
              </a:rPr>
              <a:t>Fp2-C4</a:t>
            </a:r>
          </a:p>
        </p:txBody>
      </p:sp>
      <p:sp>
        <p:nvSpPr>
          <p:cNvPr id="22538" name="Text Box 13"/>
          <p:cNvSpPr txBox="1">
            <a:spLocks noChangeArrowheads="1"/>
          </p:cNvSpPr>
          <p:nvPr/>
        </p:nvSpPr>
        <p:spPr bwMode="auto">
          <a:xfrm>
            <a:off x="887414" y="3224213"/>
            <a:ext cx="939681" cy="400110"/>
          </a:xfrm>
          <a:prstGeom prst="rect">
            <a:avLst/>
          </a:prstGeom>
          <a:noFill/>
          <a:ln w="9525">
            <a:noFill/>
            <a:miter lim="800000"/>
            <a:headEnd/>
            <a:tailEnd/>
          </a:ln>
        </p:spPr>
        <p:txBody>
          <a:bodyPr wrap="none">
            <a:spAutoFit/>
          </a:bodyPr>
          <a:lstStyle/>
          <a:p>
            <a:r>
              <a:rPr lang="en-US" sz="2000">
                <a:solidFill>
                  <a:schemeClr val="bg1"/>
                </a:solidFill>
                <a:latin typeface="Arial Unicode MS" pitchFamily="34" charset="-128"/>
              </a:rPr>
              <a:t>C4-O2</a:t>
            </a:r>
          </a:p>
        </p:txBody>
      </p:sp>
      <p:sp>
        <p:nvSpPr>
          <p:cNvPr id="22539" name="Text Box 14"/>
          <p:cNvSpPr txBox="1">
            <a:spLocks noChangeArrowheads="1"/>
          </p:cNvSpPr>
          <p:nvPr/>
        </p:nvSpPr>
        <p:spPr bwMode="auto">
          <a:xfrm>
            <a:off x="887414" y="3542110"/>
            <a:ext cx="883575" cy="400110"/>
          </a:xfrm>
          <a:prstGeom prst="rect">
            <a:avLst/>
          </a:prstGeom>
          <a:noFill/>
          <a:ln w="9525">
            <a:noFill/>
            <a:miter lim="800000"/>
            <a:headEnd/>
            <a:tailEnd/>
          </a:ln>
        </p:spPr>
        <p:txBody>
          <a:bodyPr wrap="none">
            <a:spAutoFit/>
          </a:bodyPr>
          <a:lstStyle/>
          <a:p>
            <a:r>
              <a:rPr lang="en-US" sz="2000">
                <a:solidFill>
                  <a:schemeClr val="bg1"/>
                </a:solidFill>
                <a:latin typeface="Arial Unicode MS" pitchFamily="34" charset="-128"/>
              </a:rPr>
              <a:t>A1-T3</a:t>
            </a:r>
          </a:p>
        </p:txBody>
      </p:sp>
      <p:sp>
        <p:nvSpPr>
          <p:cNvPr id="22540" name="Text Box 15"/>
          <p:cNvSpPr txBox="1">
            <a:spLocks noChangeArrowheads="1"/>
          </p:cNvSpPr>
          <p:nvPr/>
        </p:nvSpPr>
        <p:spPr bwMode="auto">
          <a:xfrm>
            <a:off x="887415" y="3874294"/>
            <a:ext cx="898003" cy="400110"/>
          </a:xfrm>
          <a:prstGeom prst="rect">
            <a:avLst/>
          </a:prstGeom>
          <a:noFill/>
          <a:ln w="9525">
            <a:noFill/>
            <a:miter lim="800000"/>
            <a:headEnd/>
            <a:tailEnd/>
          </a:ln>
        </p:spPr>
        <p:txBody>
          <a:bodyPr wrap="none">
            <a:spAutoFit/>
          </a:bodyPr>
          <a:lstStyle/>
          <a:p>
            <a:r>
              <a:rPr lang="en-US" sz="2000">
                <a:solidFill>
                  <a:schemeClr val="bg1"/>
                </a:solidFill>
                <a:latin typeface="Arial Unicode MS" pitchFamily="34" charset="-128"/>
              </a:rPr>
              <a:t>T3-C3</a:t>
            </a:r>
          </a:p>
        </p:txBody>
      </p:sp>
      <p:sp>
        <p:nvSpPr>
          <p:cNvPr id="22541" name="Text Box 16"/>
          <p:cNvSpPr txBox="1">
            <a:spLocks noChangeArrowheads="1"/>
          </p:cNvSpPr>
          <p:nvPr/>
        </p:nvSpPr>
        <p:spPr bwMode="auto">
          <a:xfrm>
            <a:off x="887415" y="4171951"/>
            <a:ext cx="912429" cy="400110"/>
          </a:xfrm>
          <a:prstGeom prst="rect">
            <a:avLst/>
          </a:prstGeom>
          <a:noFill/>
          <a:ln w="9525">
            <a:noFill/>
            <a:miter lim="800000"/>
            <a:headEnd/>
            <a:tailEnd/>
          </a:ln>
        </p:spPr>
        <p:txBody>
          <a:bodyPr wrap="none">
            <a:spAutoFit/>
          </a:bodyPr>
          <a:lstStyle/>
          <a:p>
            <a:r>
              <a:rPr lang="en-US" sz="2000">
                <a:solidFill>
                  <a:schemeClr val="bg1"/>
                </a:solidFill>
                <a:latin typeface="Arial Unicode MS" pitchFamily="34" charset="-128"/>
              </a:rPr>
              <a:t>C3-Cz</a:t>
            </a:r>
          </a:p>
        </p:txBody>
      </p:sp>
      <p:sp>
        <p:nvSpPr>
          <p:cNvPr id="22542" name="Text Box 17"/>
          <p:cNvSpPr txBox="1">
            <a:spLocks noChangeArrowheads="1"/>
          </p:cNvSpPr>
          <p:nvPr/>
        </p:nvSpPr>
        <p:spPr bwMode="auto">
          <a:xfrm>
            <a:off x="887415" y="4504135"/>
            <a:ext cx="912429" cy="400110"/>
          </a:xfrm>
          <a:prstGeom prst="rect">
            <a:avLst/>
          </a:prstGeom>
          <a:noFill/>
          <a:ln w="9525">
            <a:noFill/>
            <a:miter lim="800000"/>
            <a:headEnd/>
            <a:tailEnd/>
          </a:ln>
        </p:spPr>
        <p:txBody>
          <a:bodyPr wrap="none">
            <a:spAutoFit/>
          </a:bodyPr>
          <a:lstStyle/>
          <a:p>
            <a:r>
              <a:rPr lang="en-US" sz="2000">
                <a:solidFill>
                  <a:schemeClr val="bg1"/>
                </a:solidFill>
                <a:latin typeface="Arial Unicode MS" pitchFamily="34" charset="-128"/>
              </a:rPr>
              <a:t>Cz-C4</a:t>
            </a:r>
          </a:p>
        </p:txBody>
      </p:sp>
      <p:sp>
        <p:nvSpPr>
          <p:cNvPr id="22543" name="Text Box 18"/>
          <p:cNvSpPr txBox="1">
            <a:spLocks noChangeArrowheads="1"/>
          </p:cNvSpPr>
          <p:nvPr/>
        </p:nvSpPr>
        <p:spPr bwMode="auto">
          <a:xfrm>
            <a:off x="887415" y="4835129"/>
            <a:ext cx="898003" cy="400110"/>
          </a:xfrm>
          <a:prstGeom prst="rect">
            <a:avLst/>
          </a:prstGeom>
          <a:noFill/>
          <a:ln w="9525">
            <a:noFill/>
            <a:miter lim="800000"/>
            <a:headEnd/>
            <a:tailEnd/>
          </a:ln>
        </p:spPr>
        <p:txBody>
          <a:bodyPr wrap="none">
            <a:spAutoFit/>
          </a:bodyPr>
          <a:lstStyle/>
          <a:p>
            <a:r>
              <a:rPr lang="en-US" sz="2000">
                <a:solidFill>
                  <a:schemeClr val="bg1"/>
                </a:solidFill>
                <a:latin typeface="Arial Unicode MS" pitchFamily="34" charset="-128"/>
              </a:rPr>
              <a:t>C4-T4</a:t>
            </a:r>
          </a:p>
        </p:txBody>
      </p:sp>
      <p:sp>
        <p:nvSpPr>
          <p:cNvPr id="22544" name="Text Box 19"/>
          <p:cNvSpPr txBox="1">
            <a:spLocks noChangeArrowheads="1"/>
          </p:cNvSpPr>
          <p:nvPr/>
        </p:nvSpPr>
        <p:spPr bwMode="auto">
          <a:xfrm>
            <a:off x="887414" y="5167313"/>
            <a:ext cx="883575" cy="400110"/>
          </a:xfrm>
          <a:prstGeom prst="rect">
            <a:avLst/>
          </a:prstGeom>
          <a:noFill/>
          <a:ln w="9525">
            <a:noFill/>
            <a:miter lim="800000"/>
            <a:headEnd/>
            <a:tailEnd/>
          </a:ln>
        </p:spPr>
        <p:txBody>
          <a:bodyPr wrap="none">
            <a:spAutoFit/>
          </a:bodyPr>
          <a:lstStyle/>
          <a:p>
            <a:r>
              <a:rPr lang="en-US" sz="2000">
                <a:solidFill>
                  <a:schemeClr val="bg1"/>
                </a:solidFill>
                <a:latin typeface="Arial Unicode MS" pitchFamily="34" charset="-128"/>
              </a:rPr>
              <a:t>T4-A2</a:t>
            </a:r>
          </a:p>
        </p:txBody>
      </p:sp>
      <p:sp>
        <p:nvSpPr>
          <p:cNvPr id="22545" name="Text Box 20"/>
          <p:cNvSpPr txBox="1">
            <a:spLocks noChangeArrowheads="1"/>
          </p:cNvSpPr>
          <p:nvPr/>
        </p:nvSpPr>
        <p:spPr bwMode="auto">
          <a:xfrm>
            <a:off x="887415" y="5486401"/>
            <a:ext cx="726481" cy="400110"/>
          </a:xfrm>
          <a:prstGeom prst="rect">
            <a:avLst/>
          </a:prstGeom>
          <a:noFill/>
          <a:ln w="9525">
            <a:noFill/>
            <a:miter lim="800000"/>
            <a:headEnd/>
            <a:tailEnd/>
          </a:ln>
        </p:spPr>
        <p:txBody>
          <a:bodyPr wrap="none">
            <a:spAutoFit/>
          </a:bodyPr>
          <a:lstStyle/>
          <a:p>
            <a:r>
              <a:rPr lang="en-US" sz="2000">
                <a:solidFill>
                  <a:schemeClr val="bg1"/>
                </a:solidFill>
                <a:latin typeface="Arial Unicode MS" pitchFamily="34" charset="-128"/>
              </a:rPr>
              <a:t>EKG</a:t>
            </a:r>
          </a:p>
        </p:txBody>
      </p:sp>
      <p:sp>
        <p:nvSpPr>
          <p:cNvPr id="164887" name="Line 23"/>
          <p:cNvSpPr>
            <a:spLocks noChangeShapeType="1"/>
          </p:cNvSpPr>
          <p:nvPr/>
        </p:nvSpPr>
        <p:spPr bwMode="auto">
          <a:xfrm flipV="1">
            <a:off x="4178300" y="857250"/>
            <a:ext cx="0" cy="5143500"/>
          </a:xfrm>
          <a:prstGeom prst="line">
            <a:avLst/>
          </a:prstGeom>
          <a:noFill/>
          <a:ln w="28575">
            <a:solidFill>
              <a:srgbClr val="FF0000"/>
            </a:solidFill>
            <a:prstDash val="dash"/>
            <a:round/>
            <a:headEnd/>
            <a:tailEnd/>
          </a:ln>
        </p:spPr>
        <p:txBody>
          <a:bodyPr/>
          <a:lstStyle/>
          <a:p>
            <a:endParaRPr lang="en-US">
              <a:solidFill>
                <a:schemeClr val="bg1"/>
              </a:solidFill>
            </a:endParaRPr>
          </a:p>
        </p:txBody>
      </p:sp>
      <p:sp>
        <p:nvSpPr>
          <p:cNvPr id="164888" name="Line 24"/>
          <p:cNvSpPr>
            <a:spLocks noChangeShapeType="1"/>
          </p:cNvSpPr>
          <p:nvPr/>
        </p:nvSpPr>
        <p:spPr bwMode="auto">
          <a:xfrm flipV="1">
            <a:off x="4773613" y="857250"/>
            <a:ext cx="0" cy="5143500"/>
          </a:xfrm>
          <a:prstGeom prst="line">
            <a:avLst/>
          </a:prstGeom>
          <a:noFill/>
          <a:ln w="28575">
            <a:solidFill>
              <a:srgbClr val="FF0000"/>
            </a:solidFill>
            <a:prstDash val="dash"/>
            <a:round/>
            <a:headEnd/>
            <a:tailEnd/>
          </a:ln>
        </p:spPr>
        <p:txBody>
          <a:bodyPr/>
          <a:lstStyle/>
          <a:p>
            <a:endParaRPr lang="en-US">
              <a:solidFill>
                <a:schemeClr val="bg1"/>
              </a:solidFill>
            </a:endParaRPr>
          </a:p>
        </p:txBody>
      </p:sp>
      <p:sp>
        <p:nvSpPr>
          <p:cNvPr id="164889" name="Line 25"/>
          <p:cNvSpPr>
            <a:spLocks noChangeShapeType="1"/>
          </p:cNvSpPr>
          <p:nvPr/>
        </p:nvSpPr>
        <p:spPr bwMode="auto">
          <a:xfrm flipV="1">
            <a:off x="2427288" y="971550"/>
            <a:ext cx="228600" cy="857250"/>
          </a:xfrm>
          <a:prstGeom prst="line">
            <a:avLst/>
          </a:prstGeom>
          <a:noFill/>
          <a:ln w="9525">
            <a:solidFill>
              <a:srgbClr val="FF0000"/>
            </a:solidFill>
            <a:round/>
            <a:headEnd/>
            <a:tailEnd/>
          </a:ln>
        </p:spPr>
        <p:txBody>
          <a:bodyPr/>
          <a:lstStyle/>
          <a:p>
            <a:endParaRPr lang="en-US">
              <a:solidFill>
                <a:schemeClr val="bg1"/>
              </a:solidFill>
            </a:endParaRPr>
          </a:p>
        </p:txBody>
      </p:sp>
      <p:sp>
        <p:nvSpPr>
          <p:cNvPr id="164890" name="Line 26"/>
          <p:cNvSpPr>
            <a:spLocks noChangeShapeType="1"/>
          </p:cNvSpPr>
          <p:nvPr/>
        </p:nvSpPr>
        <p:spPr bwMode="auto">
          <a:xfrm flipV="1">
            <a:off x="2971800" y="1028700"/>
            <a:ext cx="228600" cy="914400"/>
          </a:xfrm>
          <a:prstGeom prst="line">
            <a:avLst/>
          </a:prstGeom>
          <a:noFill/>
          <a:ln w="9525">
            <a:solidFill>
              <a:srgbClr val="FF0000"/>
            </a:solidFill>
            <a:round/>
            <a:headEnd/>
            <a:tailEnd/>
          </a:ln>
        </p:spPr>
        <p:txBody>
          <a:bodyPr/>
          <a:lstStyle/>
          <a:p>
            <a:endParaRPr lang="en-US">
              <a:solidFill>
                <a:schemeClr val="bg1"/>
              </a:solidFill>
            </a:endParaRPr>
          </a:p>
        </p:txBody>
      </p:sp>
      <p:sp>
        <p:nvSpPr>
          <p:cNvPr id="164891" name="Line 27"/>
          <p:cNvSpPr>
            <a:spLocks noChangeShapeType="1"/>
          </p:cNvSpPr>
          <p:nvPr/>
        </p:nvSpPr>
        <p:spPr bwMode="auto">
          <a:xfrm flipV="1">
            <a:off x="3505200" y="971550"/>
            <a:ext cx="228600" cy="971550"/>
          </a:xfrm>
          <a:prstGeom prst="line">
            <a:avLst/>
          </a:prstGeom>
          <a:noFill/>
          <a:ln w="9525">
            <a:solidFill>
              <a:srgbClr val="FF0000"/>
            </a:solidFill>
            <a:round/>
            <a:headEnd/>
            <a:tailEnd/>
          </a:ln>
        </p:spPr>
        <p:txBody>
          <a:bodyPr/>
          <a:lstStyle/>
          <a:p>
            <a:endParaRPr lang="en-US">
              <a:solidFill>
                <a:schemeClr val="bg1"/>
              </a:solidFill>
            </a:endParaRPr>
          </a:p>
        </p:txBody>
      </p:sp>
      <p:sp>
        <p:nvSpPr>
          <p:cNvPr id="164892" name="Line 28"/>
          <p:cNvSpPr>
            <a:spLocks noChangeShapeType="1"/>
          </p:cNvSpPr>
          <p:nvPr/>
        </p:nvSpPr>
        <p:spPr bwMode="auto">
          <a:xfrm flipV="1">
            <a:off x="4038600" y="1028700"/>
            <a:ext cx="228600" cy="800100"/>
          </a:xfrm>
          <a:prstGeom prst="line">
            <a:avLst/>
          </a:prstGeom>
          <a:noFill/>
          <a:ln w="9525">
            <a:solidFill>
              <a:srgbClr val="FF0000"/>
            </a:solidFill>
            <a:round/>
            <a:headEnd/>
            <a:tailEnd/>
          </a:ln>
        </p:spPr>
        <p:txBody>
          <a:bodyPr/>
          <a:lstStyle/>
          <a:p>
            <a:endParaRPr lang="en-US">
              <a:solidFill>
                <a:schemeClr val="bg1"/>
              </a:solidFill>
            </a:endParaRPr>
          </a:p>
        </p:txBody>
      </p:sp>
      <p:sp>
        <p:nvSpPr>
          <p:cNvPr id="164893" name="Line 29"/>
          <p:cNvSpPr>
            <a:spLocks noChangeShapeType="1"/>
          </p:cNvSpPr>
          <p:nvPr/>
        </p:nvSpPr>
        <p:spPr bwMode="auto">
          <a:xfrm flipV="1">
            <a:off x="4572000" y="1028700"/>
            <a:ext cx="228600" cy="857250"/>
          </a:xfrm>
          <a:prstGeom prst="line">
            <a:avLst/>
          </a:prstGeom>
          <a:noFill/>
          <a:ln w="9525">
            <a:solidFill>
              <a:srgbClr val="FF0000"/>
            </a:solidFill>
            <a:round/>
            <a:headEnd/>
            <a:tailEnd/>
          </a:ln>
        </p:spPr>
        <p:txBody>
          <a:bodyPr/>
          <a:lstStyle/>
          <a:p>
            <a:endParaRPr lang="en-US">
              <a:solidFill>
                <a:schemeClr val="bg1"/>
              </a:solidFill>
            </a:endParaRPr>
          </a:p>
        </p:txBody>
      </p:sp>
      <p:sp>
        <p:nvSpPr>
          <p:cNvPr id="164894" name="Line 30"/>
          <p:cNvSpPr>
            <a:spLocks noChangeShapeType="1"/>
          </p:cNvSpPr>
          <p:nvPr/>
        </p:nvSpPr>
        <p:spPr bwMode="auto">
          <a:xfrm flipV="1">
            <a:off x="5094290" y="971550"/>
            <a:ext cx="206375" cy="914400"/>
          </a:xfrm>
          <a:prstGeom prst="line">
            <a:avLst/>
          </a:prstGeom>
          <a:noFill/>
          <a:ln w="9525">
            <a:solidFill>
              <a:srgbClr val="FF0000"/>
            </a:solidFill>
            <a:round/>
            <a:headEnd/>
            <a:tailEnd/>
          </a:ln>
        </p:spPr>
        <p:txBody>
          <a:bodyPr/>
          <a:lstStyle/>
          <a:p>
            <a:endParaRPr lang="en-US">
              <a:solidFill>
                <a:schemeClr val="bg1"/>
              </a:solidFill>
            </a:endParaRPr>
          </a:p>
        </p:txBody>
      </p:sp>
      <p:sp>
        <p:nvSpPr>
          <p:cNvPr id="164895" name="Line 31"/>
          <p:cNvSpPr>
            <a:spLocks noChangeShapeType="1"/>
          </p:cNvSpPr>
          <p:nvPr/>
        </p:nvSpPr>
        <p:spPr bwMode="auto">
          <a:xfrm flipV="1">
            <a:off x="5562600" y="971550"/>
            <a:ext cx="228600" cy="857250"/>
          </a:xfrm>
          <a:prstGeom prst="line">
            <a:avLst/>
          </a:prstGeom>
          <a:noFill/>
          <a:ln w="9525">
            <a:solidFill>
              <a:srgbClr val="FF0000"/>
            </a:solidFill>
            <a:round/>
            <a:headEnd/>
            <a:tailEnd/>
          </a:ln>
        </p:spPr>
        <p:txBody>
          <a:bodyPr/>
          <a:lstStyle/>
          <a:p>
            <a:endParaRPr lang="en-US">
              <a:solidFill>
                <a:schemeClr val="bg1"/>
              </a:solidFill>
            </a:endParaRPr>
          </a:p>
        </p:txBody>
      </p:sp>
      <p:sp>
        <p:nvSpPr>
          <p:cNvPr id="164896" name="Line 32"/>
          <p:cNvSpPr>
            <a:spLocks noChangeShapeType="1"/>
          </p:cNvSpPr>
          <p:nvPr/>
        </p:nvSpPr>
        <p:spPr bwMode="auto">
          <a:xfrm flipV="1">
            <a:off x="6096000" y="971550"/>
            <a:ext cx="228600" cy="914400"/>
          </a:xfrm>
          <a:prstGeom prst="line">
            <a:avLst/>
          </a:prstGeom>
          <a:noFill/>
          <a:ln w="9525">
            <a:solidFill>
              <a:srgbClr val="FF0000"/>
            </a:solidFill>
            <a:round/>
            <a:headEnd/>
            <a:tailEnd/>
          </a:ln>
        </p:spPr>
        <p:txBody>
          <a:bodyPr/>
          <a:lstStyle/>
          <a:p>
            <a:endParaRPr lang="en-US">
              <a:solidFill>
                <a:schemeClr val="bg1"/>
              </a:solidFill>
            </a:endParaRPr>
          </a:p>
        </p:txBody>
      </p:sp>
      <p:sp>
        <p:nvSpPr>
          <p:cNvPr id="164897" name="Line 33"/>
          <p:cNvSpPr>
            <a:spLocks noChangeShapeType="1"/>
          </p:cNvSpPr>
          <p:nvPr/>
        </p:nvSpPr>
        <p:spPr bwMode="auto">
          <a:xfrm flipV="1">
            <a:off x="6629400" y="1028700"/>
            <a:ext cx="228600" cy="1028700"/>
          </a:xfrm>
          <a:prstGeom prst="line">
            <a:avLst/>
          </a:prstGeom>
          <a:noFill/>
          <a:ln w="9525">
            <a:solidFill>
              <a:srgbClr val="FF0000"/>
            </a:solidFill>
            <a:round/>
            <a:headEnd/>
            <a:tailEnd/>
          </a:ln>
        </p:spPr>
        <p:txBody>
          <a:bodyPr/>
          <a:lstStyle/>
          <a:p>
            <a:endParaRPr lang="en-US">
              <a:solidFill>
                <a:schemeClr val="bg1"/>
              </a:solidFill>
            </a:endParaRPr>
          </a:p>
        </p:txBody>
      </p:sp>
      <p:sp>
        <p:nvSpPr>
          <p:cNvPr id="29" name="Line 23"/>
          <p:cNvSpPr>
            <a:spLocks noChangeShapeType="1"/>
          </p:cNvSpPr>
          <p:nvPr/>
        </p:nvSpPr>
        <p:spPr bwMode="auto">
          <a:xfrm flipV="1">
            <a:off x="5943600" y="857250"/>
            <a:ext cx="0" cy="5143500"/>
          </a:xfrm>
          <a:prstGeom prst="line">
            <a:avLst/>
          </a:prstGeom>
          <a:noFill/>
          <a:ln w="28575">
            <a:solidFill>
              <a:srgbClr val="FF0000"/>
            </a:solidFill>
            <a:prstDash val="dash"/>
            <a:round/>
            <a:headEnd/>
            <a:tailEnd/>
          </a:ln>
        </p:spPr>
        <p:txBody>
          <a:bodyPr/>
          <a:lstStyle/>
          <a:p>
            <a:endParaRPr lang="en-US">
              <a:solidFill>
                <a:schemeClr val="bg1"/>
              </a:solidFill>
            </a:endParaRPr>
          </a:p>
        </p:txBody>
      </p:sp>
    </p:spTree>
    <p:extLst>
      <p:ext uri="{BB962C8B-B14F-4D97-AF65-F5344CB8AC3E}">
        <p14:creationId xmlns:p14="http://schemas.microsoft.com/office/powerpoint/2010/main" val="312164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88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489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489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489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489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489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489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489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48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87" grpId="0" animBg="1"/>
      <p:bldP spid="164888" grpId="0" animBg="1"/>
      <p:bldP spid="164889" grpId="0" animBg="1"/>
      <p:bldP spid="164890" grpId="0" animBg="1"/>
      <p:bldP spid="164891" grpId="0" animBg="1"/>
      <p:bldP spid="164892" grpId="0" animBg="1"/>
      <p:bldP spid="164893" grpId="0" animBg="1"/>
      <p:bldP spid="164894" grpId="0" animBg="1"/>
      <p:bldP spid="164895" grpId="0" animBg="1"/>
      <p:bldP spid="164896" grpId="0" animBg="1"/>
      <p:bldP spid="164897" grpId="0" animBg="1"/>
      <p:bldP spid="2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srcRect t="8263" r="27814" b="8095"/>
          <a:stretch>
            <a:fillRect/>
          </a:stretch>
        </p:blipFill>
        <p:spPr bwMode="auto">
          <a:xfrm>
            <a:off x="990600" y="857252"/>
            <a:ext cx="8229600" cy="5145881"/>
          </a:xfrm>
          <a:prstGeom prst="rect">
            <a:avLst/>
          </a:prstGeom>
          <a:noFill/>
          <a:ln w="9525">
            <a:noFill/>
            <a:miter lim="800000"/>
            <a:headEnd/>
            <a:tailEnd/>
          </a:ln>
        </p:spPr>
      </p:pic>
      <p:sp>
        <p:nvSpPr>
          <p:cNvPr id="23555" name="Text Box 4"/>
          <p:cNvSpPr txBox="1">
            <a:spLocks noChangeArrowheads="1"/>
          </p:cNvSpPr>
          <p:nvPr/>
        </p:nvSpPr>
        <p:spPr bwMode="auto">
          <a:xfrm>
            <a:off x="76201" y="914401"/>
            <a:ext cx="1011815" cy="400110"/>
          </a:xfrm>
          <a:prstGeom prst="rect">
            <a:avLst/>
          </a:prstGeom>
          <a:noFill/>
          <a:ln w="9525">
            <a:noFill/>
            <a:miter lim="800000"/>
            <a:headEnd/>
            <a:tailEnd/>
          </a:ln>
        </p:spPr>
        <p:txBody>
          <a:bodyPr wrap="none">
            <a:spAutoFit/>
          </a:bodyPr>
          <a:lstStyle/>
          <a:p>
            <a:r>
              <a:rPr lang="en-US" sz="2000">
                <a:solidFill>
                  <a:schemeClr val="bg1"/>
                </a:solidFill>
                <a:latin typeface="Arial Unicode MS" pitchFamily="34" charset="-128"/>
              </a:rPr>
              <a:t>Fp1-T3</a:t>
            </a:r>
          </a:p>
        </p:txBody>
      </p:sp>
      <p:sp>
        <p:nvSpPr>
          <p:cNvPr id="23556" name="Text Box 5"/>
          <p:cNvSpPr txBox="1">
            <a:spLocks noChangeArrowheads="1"/>
          </p:cNvSpPr>
          <p:nvPr/>
        </p:nvSpPr>
        <p:spPr bwMode="auto">
          <a:xfrm>
            <a:off x="88901" y="1347788"/>
            <a:ext cx="910827" cy="400110"/>
          </a:xfrm>
          <a:prstGeom prst="rect">
            <a:avLst/>
          </a:prstGeom>
          <a:noFill/>
          <a:ln w="9525">
            <a:noFill/>
            <a:miter lim="800000"/>
            <a:headEnd/>
            <a:tailEnd/>
          </a:ln>
        </p:spPr>
        <p:txBody>
          <a:bodyPr wrap="none">
            <a:spAutoFit/>
          </a:bodyPr>
          <a:lstStyle/>
          <a:p>
            <a:r>
              <a:rPr lang="en-US" sz="2000">
                <a:solidFill>
                  <a:schemeClr val="bg1"/>
                </a:solidFill>
                <a:latin typeface="Arial Unicode MS" pitchFamily="34" charset="-128"/>
              </a:rPr>
              <a:t>T3-O1</a:t>
            </a:r>
          </a:p>
        </p:txBody>
      </p:sp>
      <p:sp>
        <p:nvSpPr>
          <p:cNvPr id="23557" name="Text Box 6"/>
          <p:cNvSpPr txBox="1">
            <a:spLocks noChangeArrowheads="1"/>
          </p:cNvSpPr>
          <p:nvPr/>
        </p:nvSpPr>
        <p:spPr bwMode="auto">
          <a:xfrm>
            <a:off x="88901" y="1645444"/>
            <a:ext cx="1011815" cy="400110"/>
          </a:xfrm>
          <a:prstGeom prst="rect">
            <a:avLst/>
          </a:prstGeom>
          <a:noFill/>
          <a:ln w="9525">
            <a:noFill/>
            <a:miter lim="800000"/>
            <a:headEnd/>
            <a:tailEnd/>
          </a:ln>
        </p:spPr>
        <p:txBody>
          <a:bodyPr wrap="none">
            <a:spAutoFit/>
          </a:bodyPr>
          <a:lstStyle/>
          <a:p>
            <a:r>
              <a:rPr lang="en-US" sz="2000">
                <a:solidFill>
                  <a:schemeClr val="bg1"/>
                </a:solidFill>
                <a:latin typeface="Arial Unicode MS" pitchFamily="34" charset="-128"/>
              </a:rPr>
              <a:t>Fp2-T4</a:t>
            </a:r>
          </a:p>
        </p:txBody>
      </p:sp>
      <p:sp>
        <p:nvSpPr>
          <p:cNvPr id="23558" name="Text Box 7"/>
          <p:cNvSpPr txBox="1">
            <a:spLocks noChangeArrowheads="1"/>
          </p:cNvSpPr>
          <p:nvPr/>
        </p:nvSpPr>
        <p:spPr bwMode="auto">
          <a:xfrm>
            <a:off x="88901" y="1931194"/>
            <a:ext cx="910827" cy="400110"/>
          </a:xfrm>
          <a:prstGeom prst="rect">
            <a:avLst/>
          </a:prstGeom>
          <a:noFill/>
          <a:ln w="9525">
            <a:noFill/>
            <a:miter lim="800000"/>
            <a:headEnd/>
            <a:tailEnd/>
          </a:ln>
        </p:spPr>
        <p:txBody>
          <a:bodyPr wrap="none">
            <a:spAutoFit/>
          </a:bodyPr>
          <a:lstStyle/>
          <a:p>
            <a:r>
              <a:rPr lang="en-US" sz="2000">
                <a:solidFill>
                  <a:schemeClr val="bg1"/>
                </a:solidFill>
                <a:latin typeface="Arial Unicode MS" pitchFamily="34" charset="-128"/>
              </a:rPr>
              <a:t>T4-O2</a:t>
            </a:r>
          </a:p>
        </p:txBody>
      </p:sp>
      <p:sp>
        <p:nvSpPr>
          <p:cNvPr id="23559" name="Text Box 8"/>
          <p:cNvSpPr txBox="1">
            <a:spLocks noChangeArrowheads="1"/>
          </p:cNvSpPr>
          <p:nvPr/>
        </p:nvSpPr>
        <p:spPr bwMode="auto">
          <a:xfrm>
            <a:off x="88901" y="2216944"/>
            <a:ext cx="1040670" cy="400110"/>
          </a:xfrm>
          <a:prstGeom prst="rect">
            <a:avLst/>
          </a:prstGeom>
          <a:noFill/>
          <a:ln w="9525">
            <a:noFill/>
            <a:miter lim="800000"/>
            <a:headEnd/>
            <a:tailEnd/>
          </a:ln>
        </p:spPr>
        <p:txBody>
          <a:bodyPr wrap="none">
            <a:spAutoFit/>
          </a:bodyPr>
          <a:lstStyle/>
          <a:p>
            <a:r>
              <a:rPr lang="en-US" sz="2000">
                <a:solidFill>
                  <a:schemeClr val="bg1"/>
                </a:solidFill>
                <a:latin typeface="Arial Unicode MS" pitchFamily="34" charset="-128"/>
              </a:rPr>
              <a:t>Fp1-C3</a:t>
            </a:r>
          </a:p>
        </p:txBody>
      </p:sp>
      <p:sp>
        <p:nvSpPr>
          <p:cNvPr id="23560" name="Text Box 9"/>
          <p:cNvSpPr txBox="1">
            <a:spLocks noChangeArrowheads="1"/>
          </p:cNvSpPr>
          <p:nvPr/>
        </p:nvSpPr>
        <p:spPr bwMode="auto">
          <a:xfrm>
            <a:off x="88902" y="2549129"/>
            <a:ext cx="939681" cy="400110"/>
          </a:xfrm>
          <a:prstGeom prst="rect">
            <a:avLst/>
          </a:prstGeom>
          <a:noFill/>
          <a:ln w="9525">
            <a:noFill/>
            <a:miter lim="800000"/>
            <a:headEnd/>
            <a:tailEnd/>
          </a:ln>
        </p:spPr>
        <p:txBody>
          <a:bodyPr wrap="none">
            <a:spAutoFit/>
          </a:bodyPr>
          <a:lstStyle/>
          <a:p>
            <a:r>
              <a:rPr lang="en-US" sz="2000">
                <a:solidFill>
                  <a:schemeClr val="bg1"/>
                </a:solidFill>
                <a:latin typeface="Arial Unicode MS" pitchFamily="34" charset="-128"/>
              </a:rPr>
              <a:t>C3-O1</a:t>
            </a:r>
          </a:p>
        </p:txBody>
      </p:sp>
      <p:sp>
        <p:nvSpPr>
          <p:cNvPr id="23561" name="Text Box 10"/>
          <p:cNvSpPr txBox="1">
            <a:spLocks noChangeArrowheads="1"/>
          </p:cNvSpPr>
          <p:nvPr/>
        </p:nvSpPr>
        <p:spPr bwMode="auto">
          <a:xfrm>
            <a:off x="88901" y="2892029"/>
            <a:ext cx="1040670" cy="400110"/>
          </a:xfrm>
          <a:prstGeom prst="rect">
            <a:avLst/>
          </a:prstGeom>
          <a:noFill/>
          <a:ln w="9525">
            <a:noFill/>
            <a:miter lim="800000"/>
            <a:headEnd/>
            <a:tailEnd/>
          </a:ln>
        </p:spPr>
        <p:txBody>
          <a:bodyPr wrap="none">
            <a:spAutoFit/>
          </a:bodyPr>
          <a:lstStyle/>
          <a:p>
            <a:r>
              <a:rPr lang="en-US" sz="2000">
                <a:solidFill>
                  <a:schemeClr val="bg1"/>
                </a:solidFill>
                <a:latin typeface="Arial Unicode MS" pitchFamily="34" charset="-128"/>
              </a:rPr>
              <a:t>Fp2-C4</a:t>
            </a:r>
          </a:p>
        </p:txBody>
      </p:sp>
      <p:sp>
        <p:nvSpPr>
          <p:cNvPr id="23562" name="Text Box 11"/>
          <p:cNvSpPr txBox="1">
            <a:spLocks noChangeArrowheads="1"/>
          </p:cNvSpPr>
          <p:nvPr/>
        </p:nvSpPr>
        <p:spPr bwMode="auto">
          <a:xfrm>
            <a:off x="88902" y="3224213"/>
            <a:ext cx="939681" cy="400110"/>
          </a:xfrm>
          <a:prstGeom prst="rect">
            <a:avLst/>
          </a:prstGeom>
          <a:noFill/>
          <a:ln w="9525">
            <a:noFill/>
            <a:miter lim="800000"/>
            <a:headEnd/>
            <a:tailEnd/>
          </a:ln>
        </p:spPr>
        <p:txBody>
          <a:bodyPr wrap="none">
            <a:spAutoFit/>
          </a:bodyPr>
          <a:lstStyle/>
          <a:p>
            <a:r>
              <a:rPr lang="en-US" sz="2000">
                <a:solidFill>
                  <a:schemeClr val="bg1"/>
                </a:solidFill>
                <a:latin typeface="Arial Unicode MS" pitchFamily="34" charset="-128"/>
              </a:rPr>
              <a:t>C4-O2</a:t>
            </a:r>
          </a:p>
        </p:txBody>
      </p:sp>
      <p:sp>
        <p:nvSpPr>
          <p:cNvPr id="23563" name="Text Box 12"/>
          <p:cNvSpPr txBox="1">
            <a:spLocks noChangeArrowheads="1"/>
          </p:cNvSpPr>
          <p:nvPr/>
        </p:nvSpPr>
        <p:spPr bwMode="auto">
          <a:xfrm>
            <a:off x="88901" y="3542110"/>
            <a:ext cx="883575" cy="400110"/>
          </a:xfrm>
          <a:prstGeom prst="rect">
            <a:avLst/>
          </a:prstGeom>
          <a:noFill/>
          <a:ln w="9525">
            <a:noFill/>
            <a:miter lim="800000"/>
            <a:headEnd/>
            <a:tailEnd/>
          </a:ln>
        </p:spPr>
        <p:txBody>
          <a:bodyPr wrap="none">
            <a:spAutoFit/>
          </a:bodyPr>
          <a:lstStyle/>
          <a:p>
            <a:r>
              <a:rPr lang="en-US" sz="2000">
                <a:solidFill>
                  <a:schemeClr val="bg1"/>
                </a:solidFill>
                <a:latin typeface="Arial Unicode MS" pitchFamily="34" charset="-128"/>
              </a:rPr>
              <a:t>A1-T3</a:t>
            </a:r>
          </a:p>
        </p:txBody>
      </p:sp>
      <p:sp>
        <p:nvSpPr>
          <p:cNvPr id="23564" name="Text Box 13"/>
          <p:cNvSpPr txBox="1">
            <a:spLocks noChangeArrowheads="1"/>
          </p:cNvSpPr>
          <p:nvPr/>
        </p:nvSpPr>
        <p:spPr bwMode="auto">
          <a:xfrm>
            <a:off x="88901" y="3874294"/>
            <a:ext cx="898003" cy="400110"/>
          </a:xfrm>
          <a:prstGeom prst="rect">
            <a:avLst/>
          </a:prstGeom>
          <a:noFill/>
          <a:ln w="9525">
            <a:noFill/>
            <a:miter lim="800000"/>
            <a:headEnd/>
            <a:tailEnd/>
          </a:ln>
        </p:spPr>
        <p:txBody>
          <a:bodyPr wrap="none">
            <a:spAutoFit/>
          </a:bodyPr>
          <a:lstStyle/>
          <a:p>
            <a:r>
              <a:rPr lang="en-US" sz="2000">
                <a:solidFill>
                  <a:schemeClr val="bg1"/>
                </a:solidFill>
                <a:latin typeface="Arial Unicode MS" pitchFamily="34" charset="-128"/>
              </a:rPr>
              <a:t>T3-C3</a:t>
            </a:r>
          </a:p>
        </p:txBody>
      </p:sp>
      <p:sp>
        <p:nvSpPr>
          <p:cNvPr id="23565" name="Text Box 14"/>
          <p:cNvSpPr txBox="1">
            <a:spLocks noChangeArrowheads="1"/>
          </p:cNvSpPr>
          <p:nvPr/>
        </p:nvSpPr>
        <p:spPr bwMode="auto">
          <a:xfrm>
            <a:off x="88902" y="4171951"/>
            <a:ext cx="912429" cy="400110"/>
          </a:xfrm>
          <a:prstGeom prst="rect">
            <a:avLst/>
          </a:prstGeom>
          <a:noFill/>
          <a:ln w="9525">
            <a:noFill/>
            <a:miter lim="800000"/>
            <a:headEnd/>
            <a:tailEnd/>
          </a:ln>
        </p:spPr>
        <p:txBody>
          <a:bodyPr wrap="none">
            <a:spAutoFit/>
          </a:bodyPr>
          <a:lstStyle/>
          <a:p>
            <a:r>
              <a:rPr lang="en-US" sz="2000">
                <a:solidFill>
                  <a:schemeClr val="bg1"/>
                </a:solidFill>
                <a:latin typeface="Arial Unicode MS" pitchFamily="34" charset="-128"/>
              </a:rPr>
              <a:t>C3-Cz</a:t>
            </a:r>
          </a:p>
        </p:txBody>
      </p:sp>
      <p:sp>
        <p:nvSpPr>
          <p:cNvPr id="23566" name="Text Box 15"/>
          <p:cNvSpPr txBox="1">
            <a:spLocks noChangeArrowheads="1"/>
          </p:cNvSpPr>
          <p:nvPr/>
        </p:nvSpPr>
        <p:spPr bwMode="auto">
          <a:xfrm>
            <a:off x="88902" y="4504135"/>
            <a:ext cx="912429" cy="400110"/>
          </a:xfrm>
          <a:prstGeom prst="rect">
            <a:avLst/>
          </a:prstGeom>
          <a:noFill/>
          <a:ln w="9525">
            <a:noFill/>
            <a:miter lim="800000"/>
            <a:headEnd/>
            <a:tailEnd/>
          </a:ln>
        </p:spPr>
        <p:txBody>
          <a:bodyPr wrap="none">
            <a:spAutoFit/>
          </a:bodyPr>
          <a:lstStyle/>
          <a:p>
            <a:r>
              <a:rPr lang="en-US" sz="2000">
                <a:solidFill>
                  <a:schemeClr val="bg1"/>
                </a:solidFill>
                <a:latin typeface="Arial Unicode MS" pitchFamily="34" charset="-128"/>
              </a:rPr>
              <a:t>Cz-C4</a:t>
            </a:r>
          </a:p>
        </p:txBody>
      </p:sp>
      <p:sp>
        <p:nvSpPr>
          <p:cNvPr id="23567" name="Text Box 16"/>
          <p:cNvSpPr txBox="1">
            <a:spLocks noChangeArrowheads="1"/>
          </p:cNvSpPr>
          <p:nvPr/>
        </p:nvSpPr>
        <p:spPr bwMode="auto">
          <a:xfrm>
            <a:off x="88901" y="4835129"/>
            <a:ext cx="898003" cy="400110"/>
          </a:xfrm>
          <a:prstGeom prst="rect">
            <a:avLst/>
          </a:prstGeom>
          <a:noFill/>
          <a:ln w="9525">
            <a:noFill/>
            <a:miter lim="800000"/>
            <a:headEnd/>
            <a:tailEnd/>
          </a:ln>
        </p:spPr>
        <p:txBody>
          <a:bodyPr wrap="none">
            <a:spAutoFit/>
          </a:bodyPr>
          <a:lstStyle/>
          <a:p>
            <a:r>
              <a:rPr lang="en-US" sz="2000">
                <a:solidFill>
                  <a:schemeClr val="bg1"/>
                </a:solidFill>
                <a:latin typeface="Arial Unicode MS" pitchFamily="34" charset="-128"/>
              </a:rPr>
              <a:t>C4-T4</a:t>
            </a:r>
          </a:p>
        </p:txBody>
      </p:sp>
      <p:sp>
        <p:nvSpPr>
          <p:cNvPr id="23568" name="Text Box 17"/>
          <p:cNvSpPr txBox="1">
            <a:spLocks noChangeArrowheads="1"/>
          </p:cNvSpPr>
          <p:nvPr/>
        </p:nvSpPr>
        <p:spPr bwMode="auto">
          <a:xfrm>
            <a:off x="88901" y="5167313"/>
            <a:ext cx="883575" cy="400110"/>
          </a:xfrm>
          <a:prstGeom prst="rect">
            <a:avLst/>
          </a:prstGeom>
          <a:noFill/>
          <a:ln w="9525">
            <a:noFill/>
            <a:miter lim="800000"/>
            <a:headEnd/>
            <a:tailEnd/>
          </a:ln>
        </p:spPr>
        <p:txBody>
          <a:bodyPr wrap="none">
            <a:spAutoFit/>
          </a:bodyPr>
          <a:lstStyle/>
          <a:p>
            <a:r>
              <a:rPr lang="en-US" sz="2000">
                <a:solidFill>
                  <a:schemeClr val="bg1"/>
                </a:solidFill>
                <a:latin typeface="Arial Unicode MS" pitchFamily="34" charset="-128"/>
              </a:rPr>
              <a:t>T4-A2</a:t>
            </a:r>
          </a:p>
        </p:txBody>
      </p:sp>
      <p:sp>
        <p:nvSpPr>
          <p:cNvPr id="23569" name="Text Box 18"/>
          <p:cNvSpPr txBox="1">
            <a:spLocks noChangeArrowheads="1"/>
          </p:cNvSpPr>
          <p:nvPr/>
        </p:nvSpPr>
        <p:spPr bwMode="auto">
          <a:xfrm>
            <a:off x="88902" y="5486401"/>
            <a:ext cx="726481" cy="400110"/>
          </a:xfrm>
          <a:prstGeom prst="rect">
            <a:avLst/>
          </a:prstGeom>
          <a:noFill/>
          <a:ln w="9525">
            <a:noFill/>
            <a:miter lim="800000"/>
            <a:headEnd/>
            <a:tailEnd/>
          </a:ln>
        </p:spPr>
        <p:txBody>
          <a:bodyPr wrap="none">
            <a:spAutoFit/>
          </a:bodyPr>
          <a:lstStyle/>
          <a:p>
            <a:r>
              <a:rPr lang="en-US" sz="2000">
                <a:solidFill>
                  <a:schemeClr val="bg1"/>
                </a:solidFill>
                <a:latin typeface="Arial Unicode MS" pitchFamily="34" charset="-128"/>
              </a:rPr>
              <a:t>EKG</a:t>
            </a:r>
          </a:p>
        </p:txBody>
      </p:sp>
    </p:spTree>
    <p:extLst>
      <p:ext uri="{BB962C8B-B14F-4D97-AF65-F5344CB8AC3E}">
        <p14:creationId xmlns:p14="http://schemas.microsoft.com/office/powerpoint/2010/main" val="23646297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srcRect t="8842" b="7790"/>
          <a:stretch>
            <a:fillRect/>
          </a:stretch>
        </p:blipFill>
        <p:spPr bwMode="auto">
          <a:xfrm>
            <a:off x="0" y="1137806"/>
            <a:ext cx="9144000" cy="4114800"/>
          </a:xfrm>
          <a:prstGeom prst="rect">
            <a:avLst/>
          </a:prstGeom>
          <a:noFill/>
          <a:ln w="9525">
            <a:noFill/>
            <a:miter lim="800000"/>
            <a:headEnd/>
            <a:tailEnd/>
          </a:ln>
        </p:spPr>
      </p:pic>
      <p:sp>
        <p:nvSpPr>
          <p:cNvPr id="24579" name="Text Box 4"/>
          <p:cNvSpPr txBox="1">
            <a:spLocks noChangeArrowheads="1"/>
          </p:cNvSpPr>
          <p:nvPr/>
        </p:nvSpPr>
        <p:spPr bwMode="auto">
          <a:xfrm>
            <a:off x="1959107" y="5216081"/>
            <a:ext cx="2612895" cy="369332"/>
          </a:xfrm>
          <a:prstGeom prst="rect">
            <a:avLst/>
          </a:prstGeom>
          <a:noFill/>
          <a:ln w="9525">
            <a:noFill/>
            <a:miter lim="800000"/>
            <a:headEnd/>
            <a:tailEnd/>
          </a:ln>
        </p:spPr>
        <p:txBody>
          <a:bodyPr wrap="none">
            <a:spAutoFit/>
          </a:bodyPr>
          <a:lstStyle/>
          <a:p>
            <a:pPr eaLnBrk="0" hangingPunct="0">
              <a:spcBef>
                <a:spcPct val="30000"/>
              </a:spcBef>
            </a:pPr>
            <a:r>
              <a:rPr lang="en-US" dirty="0">
                <a:solidFill>
                  <a:schemeClr val="bg1"/>
                </a:solidFill>
              </a:rPr>
              <a:t>20 MORE SECONDS LATER</a:t>
            </a:r>
          </a:p>
        </p:txBody>
      </p:sp>
    </p:spTree>
    <p:extLst>
      <p:ext uri="{BB962C8B-B14F-4D97-AF65-F5344CB8AC3E}">
        <p14:creationId xmlns:p14="http://schemas.microsoft.com/office/powerpoint/2010/main" val="543626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Spikes/Sharp Waves</a:t>
            </a:r>
          </a:p>
        </p:txBody>
      </p:sp>
      <p:sp>
        <p:nvSpPr>
          <p:cNvPr id="3" name="Content Placeholder 2"/>
          <p:cNvSpPr>
            <a:spLocks noGrp="1"/>
          </p:cNvSpPr>
          <p:nvPr>
            <p:ph idx="1"/>
          </p:nvPr>
        </p:nvSpPr>
        <p:spPr/>
        <p:txBody>
          <a:bodyPr>
            <a:normAutofit fontScale="77500" lnSpcReduction="20000"/>
          </a:bodyPr>
          <a:lstStyle/>
          <a:p>
            <a:r>
              <a:rPr lang="en-US" dirty="0"/>
              <a:t>Have pointed peaks when recorded at  30 mm per second. </a:t>
            </a:r>
          </a:p>
          <a:p>
            <a:pPr lvl="1"/>
            <a:r>
              <a:rPr lang="en-US" dirty="0"/>
              <a:t>Spike duration = 20 to 70 msec</a:t>
            </a:r>
          </a:p>
          <a:p>
            <a:pPr lvl="1"/>
            <a:r>
              <a:rPr lang="en-US" dirty="0"/>
              <a:t>Sharp wave duration = 70 to 200 msec</a:t>
            </a:r>
          </a:p>
          <a:p>
            <a:r>
              <a:rPr lang="en-US" dirty="0"/>
              <a:t>Both types of waves often occur in the same clinical disorder or the same patient. </a:t>
            </a:r>
          </a:p>
          <a:p>
            <a:r>
              <a:rPr lang="en-US" dirty="0"/>
              <a:t>Distinct from the background</a:t>
            </a:r>
          </a:p>
          <a:p>
            <a:r>
              <a:rPr lang="en-US" dirty="0"/>
              <a:t>Disrupt the background</a:t>
            </a:r>
          </a:p>
          <a:p>
            <a:r>
              <a:rPr lang="en-US" dirty="0"/>
              <a:t>Polyphasic</a:t>
            </a:r>
          </a:p>
          <a:p>
            <a:r>
              <a:rPr lang="en-US" dirty="0"/>
              <a:t>Main component is surface negative</a:t>
            </a:r>
          </a:p>
          <a:p>
            <a:r>
              <a:rPr lang="en-US" dirty="0"/>
              <a:t>Often followed by a slow wave with variable amplitude</a:t>
            </a:r>
          </a:p>
          <a:p>
            <a:r>
              <a:rPr lang="en-US" dirty="0"/>
              <a:t>Have a field</a:t>
            </a:r>
          </a:p>
          <a:p>
            <a:r>
              <a:rPr lang="en-US" dirty="0"/>
              <a:t>Asymmetrical slopes</a:t>
            </a:r>
          </a:p>
        </p:txBody>
      </p:sp>
    </p:spTree>
    <p:extLst>
      <p:ext uri="{BB962C8B-B14F-4D97-AF65-F5344CB8AC3E}">
        <p14:creationId xmlns:p14="http://schemas.microsoft.com/office/powerpoint/2010/main" val="159439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print"/>
          <a:srcRect t="8456" b="8180"/>
          <a:stretch>
            <a:fillRect/>
          </a:stretch>
        </p:blipFill>
        <p:spPr bwMode="auto">
          <a:xfrm>
            <a:off x="228600" y="1085850"/>
            <a:ext cx="8763000" cy="3943350"/>
          </a:xfrm>
          <a:prstGeom prst="rect">
            <a:avLst/>
          </a:prstGeom>
          <a:noFill/>
          <a:ln w="9525">
            <a:noFill/>
            <a:miter lim="800000"/>
            <a:headEnd/>
            <a:tailEnd/>
          </a:ln>
        </p:spPr>
      </p:pic>
      <p:sp>
        <p:nvSpPr>
          <p:cNvPr id="25603" name="Text Box 4"/>
          <p:cNvSpPr txBox="1">
            <a:spLocks noChangeArrowheads="1"/>
          </p:cNvSpPr>
          <p:nvPr/>
        </p:nvSpPr>
        <p:spPr bwMode="auto">
          <a:xfrm>
            <a:off x="2362202" y="5150180"/>
            <a:ext cx="2612895" cy="369332"/>
          </a:xfrm>
          <a:prstGeom prst="rect">
            <a:avLst/>
          </a:prstGeom>
          <a:noFill/>
          <a:ln w="9525">
            <a:noFill/>
            <a:miter lim="800000"/>
            <a:headEnd/>
            <a:tailEnd/>
          </a:ln>
        </p:spPr>
        <p:txBody>
          <a:bodyPr wrap="none">
            <a:spAutoFit/>
          </a:bodyPr>
          <a:lstStyle/>
          <a:p>
            <a:pPr eaLnBrk="0" hangingPunct="0">
              <a:spcBef>
                <a:spcPct val="30000"/>
              </a:spcBef>
            </a:pPr>
            <a:r>
              <a:rPr lang="en-US" dirty="0">
                <a:solidFill>
                  <a:schemeClr val="bg1"/>
                </a:solidFill>
              </a:rPr>
              <a:t>20 MORE SECONDS LATER</a:t>
            </a:r>
          </a:p>
        </p:txBody>
      </p:sp>
    </p:spTree>
    <p:extLst>
      <p:ext uri="{BB962C8B-B14F-4D97-AF65-F5344CB8AC3E}">
        <p14:creationId xmlns:p14="http://schemas.microsoft.com/office/powerpoint/2010/main" val="8131465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914400"/>
            <a:ext cx="8229600" cy="857250"/>
          </a:xfrm>
        </p:spPr>
        <p:txBody>
          <a:bodyPr/>
          <a:lstStyle/>
          <a:p>
            <a:r>
              <a:rPr lang="en-US" dirty="0"/>
              <a:t>What’s under the panel?</a:t>
            </a:r>
          </a:p>
        </p:txBody>
      </p:sp>
      <p:pic>
        <p:nvPicPr>
          <p:cNvPr id="9219" name="Picture 3"/>
          <p:cNvPicPr>
            <a:picLocks noGrp="1" noChangeAspect="1" noChangeArrowheads="1"/>
          </p:cNvPicPr>
          <p:nvPr>
            <p:ph idx="1"/>
          </p:nvPr>
        </p:nvPicPr>
        <p:blipFill>
          <a:blip r:embed="rId2" cstate="print"/>
          <a:srcRect r="9259"/>
          <a:stretch>
            <a:fillRect/>
          </a:stretch>
        </p:blipFill>
        <p:spPr>
          <a:xfrm>
            <a:off x="0" y="1720850"/>
            <a:ext cx="9052270" cy="4114800"/>
          </a:xfrm>
        </p:spPr>
      </p:pic>
      <p:sp>
        <p:nvSpPr>
          <p:cNvPr id="9220" name="Rectangle 4"/>
          <p:cNvSpPr>
            <a:spLocks noChangeArrowheads="1"/>
          </p:cNvSpPr>
          <p:nvPr/>
        </p:nvSpPr>
        <p:spPr bwMode="auto">
          <a:xfrm>
            <a:off x="457201" y="1752600"/>
            <a:ext cx="5290457" cy="4114800"/>
          </a:xfrm>
          <a:prstGeom prst="rect">
            <a:avLst/>
          </a:prstGeom>
          <a:solidFill>
            <a:schemeClr val="accent5">
              <a:lumMod val="75000"/>
            </a:schemeClr>
          </a:solidFill>
          <a:ln w="9525">
            <a:noFill/>
            <a:miter lim="800000"/>
            <a:headEnd/>
            <a:tailEnd/>
          </a:ln>
          <a:effectLst/>
        </p:spPr>
        <p:txBody>
          <a:bodyPr wrap="none" anchor="ctr"/>
          <a:lstStyle/>
          <a:p>
            <a:endParaRPr lang="en-US"/>
          </a:p>
        </p:txBody>
      </p:sp>
    </p:spTree>
    <p:extLst>
      <p:ext uri="{BB962C8B-B14F-4D97-AF65-F5344CB8AC3E}">
        <p14:creationId xmlns:p14="http://schemas.microsoft.com/office/powerpoint/2010/main" val="257093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9220"/>
                                        </p:tgtEl>
                                      </p:cBhvr>
                                    </p:animEffect>
                                    <p:set>
                                      <p:cBhvr>
                                        <p:cTn id="7" dur="1" fill="hold">
                                          <p:stCondLst>
                                            <p:cond delay="499"/>
                                          </p:stCondLst>
                                        </p:cTn>
                                        <p:tgtEl>
                                          <p:spTgt spid="92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RH Seizure after Stroke</a:t>
            </a:r>
          </a:p>
        </p:txBody>
      </p:sp>
      <p:pic>
        <p:nvPicPr>
          <p:cNvPr id="13315" name="Picture 3"/>
          <p:cNvPicPr>
            <a:picLocks noGrp="1" noChangeAspect="1" noChangeArrowheads="1"/>
          </p:cNvPicPr>
          <p:nvPr>
            <p:ph idx="1"/>
          </p:nvPr>
        </p:nvPicPr>
        <p:blipFill>
          <a:blip r:embed="rId2" cstate="print"/>
          <a:stretch>
            <a:fillRect/>
          </a:stretch>
        </p:blipFill>
        <p:spPr>
          <a:xfrm>
            <a:off x="381000" y="1885950"/>
            <a:ext cx="8763000" cy="4083452"/>
          </a:xfrm>
        </p:spPr>
      </p:pic>
    </p:spTree>
    <p:extLst>
      <p:ext uri="{BB962C8B-B14F-4D97-AF65-F5344CB8AC3E}">
        <p14:creationId xmlns:p14="http://schemas.microsoft.com/office/powerpoint/2010/main" val="1960071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Generalized Epilepsy </a:t>
            </a:r>
          </a:p>
        </p:txBody>
      </p:sp>
      <p:sp>
        <p:nvSpPr>
          <p:cNvPr id="3" name="Content Placeholder 2"/>
          <p:cNvSpPr>
            <a:spLocks noGrp="1"/>
          </p:cNvSpPr>
          <p:nvPr>
            <p:ph idx="1"/>
          </p:nvPr>
        </p:nvSpPr>
        <p:spPr/>
        <p:txBody>
          <a:bodyPr>
            <a:noAutofit/>
          </a:bodyPr>
          <a:lstStyle/>
          <a:p>
            <a:r>
              <a:rPr lang="en-US" sz="2400" dirty="0"/>
              <a:t>Absence epilepsy: </a:t>
            </a:r>
          </a:p>
          <a:p>
            <a:pPr lvl="1"/>
            <a:r>
              <a:rPr lang="en-US" sz="2400" dirty="0"/>
              <a:t>Discharges that last longer than 3 seconds will often have clinical correlates</a:t>
            </a:r>
          </a:p>
          <a:p>
            <a:pPr lvl="1"/>
            <a:r>
              <a:rPr lang="en-US" sz="2400" dirty="0"/>
              <a:t>Abrupt onset and offset, with no postictal slowing</a:t>
            </a:r>
          </a:p>
          <a:p>
            <a:pPr lvl="1"/>
            <a:r>
              <a:rPr lang="en-US" sz="2400" dirty="0"/>
              <a:t>Average frequency of 3 Hz, starting at approximately 3.5 Hz, and slowing down to 2.5 Hz </a:t>
            </a:r>
          </a:p>
          <a:p>
            <a:pPr lvl="1"/>
            <a:r>
              <a:rPr lang="en-US" sz="2400" dirty="0"/>
              <a:t>Some ictal discharges may include </a:t>
            </a:r>
            <a:r>
              <a:rPr lang="en-US" sz="2400" dirty="0" err="1"/>
              <a:t>polyspike</a:t>
            </a:r>
            <a:r>
              <a:rPr lang="en-US" sz="2400" dirty="0"/>
              <a:t> components.  </a:t>
            </a:r>
          </a:p>
          <a:p>
            <a:pPr lvl="1"/>
            <a:r>
              <a:rPr lang="en-US" sz="2400" dirty="0"/>
              <a:t>Occasionally, the spikes may be more posteriorly prominent</a:t>
            </a:r>
          </a:p>
        </p:txBody>
      </p:sp>
    </p:spTree>
    <p:extLst>
      <p:ext uri="{BB962C8B-B14F-4D97-AF65-F5344CB8AC3E}">
        <p14:creationId xmlns:p14="http://schemas.microsoft.com/office/powerpoint/2010/main" val="29909095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Generalized Epilepsy </a:t>
            </a:r>
          </a:p>
        </p:txBody>
      </p:sp>
      <p:sp>
        <p:nvSpPr>
          <p:cNvPr id="3" name="Content Placeholder 2"/>
          <p:cNvSpPr>
            <a:spLocks noGrp="1"/>
          </p:cNvSpPr>
          <p:nvPr>
            <p:ph idx="1"/>
          </p:nvPr>
        </p:nvSpPr>
        <p:spPr>
          <a:xfrm>
            <a:off x="457200" y="1828800"/>
            <a:ext cx="8229600" cy="3394472"/>
          </a:xfrm>
        </p:spPr>
        <p:txBody>
          <a:bodyPr>
            <a:noAutofit/>
          </a:bodyPr>
          <a:lstStyle/>
          <a:p>
            <a:r>
              <a:rPr lang="en-US" sz="2400" dirty="0"/>
              <a:t>Juvenile myoclonic epilepsy (JME):</a:t>
            </a:r>
          </a:p>
          <a:p>
            <a:pPr lvl="1"/>
            <a:r>
              <a:rPr lang="en-US" sz="2400" dirty="0"/>
              <a:t>Bursts of bilateral frontal-maximum </a:t>
            </a:r>
            <a:r>
              <a:rPr lang="en-US" sz="2400" dirty="0" err="1"/>
              <a:t>polyspike</a:t>
            </a:r>
            <a:r>
              <a:rPr lang="en-US" sz="2400" dirty="0"/>
              <a:t>-and-slow-wave discharge </a:t>
            </a:r>
          </a:p>
          <a:p>
            <a:pPr lvl="1"/>
            <a:r>
              <a:rPr lang="en-US" sz="2400" dirty="0"/>
              <a:t>Discharges may have irregular morphology and frequency </a:t>
            </a:r>
          </a:p>
          <a:p>
            <a:pPr lvl="1"/>
            <a:r>
              <a:rPr lang="en-US" sz="2400" dirty="0"/>
              <a:t>Shortly after arousal or during photic stimulation</a:t>
            </a:r>
          </a:p>
          <a:p>
            <a:pPr lvl="1"/>
            <a:r>
              <a:rPr lang="en-US" sz="2400" dirty="0"/>
              <a:t>One third of the patients will have a generalized photo-epileptiform discharges</a:t>
            </a:r>
          </a:p>
          <a:p>
            <a:pPr lvl="1"/>
            <a:r>
              <a:rPr lang="en-US" sz="2400" dirty="0"/>
              <a:t>During myoclonic seizures, 10-16 Hz spike discharge</a:t>
            </a:r>
          </a:p>
          <a:p>
            <a:pPr lvl="1"/>
            <a:r>
              <a:rPr lang="en-US" sz="2400" dirty="0"/>
              <a:t>Some absence seizures seen in JME have an ictal 3-Hz discharge </a:t>
            </a:r>
          </a:p>
        </p:txBody>
      </p:sp>
    </p:spTree>
    <p:extLst>
      <p:ext uri="{BB962C8B-B14F-4D97-AF65-F5344CB8AC3E}">
        <p14:creationId xmlns:p14="http://schemas.microsoft.com/office/powerpoint/2010/main" val="31564754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mkoubeissi\My Documents\Annual_Washington_Epilepsy_Board_Review\2013\MZK_Talks\Ictal_EEG\Fig_6_Absen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1" y="1600200"/>
            <a:ext cx="9010413" cy="29146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473536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18A4266-7B4F-E943-9F65-FD227FEE3433}"/>
              </a:ext>
            </a:extLst>
          </p:cNvPr>
          <p:cNvSpPr>
            <a:spLocks noGrp="1"/>
          </p:cNvSpPr>
          <p:nvPr>
            <p:ph type="title"/>
          </p:nvPr>
        </p:nvSpPr>
        <p:spPr>
          <a:xfrm>
            <a:off x="457200" y="304800"/>
            <a:ext cx="8229600" cy="857250"/>
          </a:xfrm>
        </p:spPr>
        <p:txBody>
          <a:bodyPr>
            <a:noAutofit/>
          </a:bodyPr>
          <a:lstStyle/>
          <a:p>
            <a:r>
              <a:rPr lang="en-US" sz="2800" dirty="0"/>
              <a:t>Conclusions</a:t>
            </a:r>
          </a:p>
        </p:txBody>
      </p:sp>
      <p:sp>
        <p:nvSpPr>
          <p:cNvPr id="3" name="Content Placeholder 2">
            <a:extLst>
              <a:ext uri="{FF2B5EF4-FFF2-40B4-BE49-F238E27FC236}">
                <a16:creationId xmlns:a16="http://schemas.microsoft.com/office/drawing/2014/main" id="{9DC47059-3132-324F-B236-16D200606B91}"/>
              </a:ext>
            </a:extLst>
          </p:cNvPr>
          <p:cNvSpPr>
            <a:spLocks noGrp="1"/>
          </p:cNvSpPr>
          <p:nvPr>
            <p:ph idx="1"/>
          </p:nvPr>
        </p:nvSpPr>
        <p:spPr/>
        <p:txBody>
          <a:bodyPr>
            <a:normAutofit/>
          </a:bodyPr>
          <a:lstStyle/>
          <a:p>
            <a:r>
              <a:rPr lang="en-US" sz="2400" dirty="0"/>
              <a:t>There is </a:t>
            </a:r>
            <a:r>
              <a:rPr lang="en-US" sz="2400" b="1" dirty="0">
                <a:solidFill>
                  <a:srgbClr val="FFFF00"/>
                </a:solidFill>
              </a:rPr>
              <a:t>no evidence </a:t>
            </a:r>
            <a:r>
              <a:rPr lang="en-US" sz="2400" dirty="0"/>
              <a:t>that the slower patterns result from propagation</a:t>
            </a:r>
          </a:p>
          <a:p>
            <a:r>
              <a:rPr lang="en-US" sz="2400" dirty="0"/>
              <a:t>Several patterns were associated with each pathology</a:t>
            </a:r>
          </a:p>
          <a:p>
            <a:r>
              <a:rPr lang="en-US" sz="2400" dirty="0"/>
              <a:t>All pathologies were associated with multiple SOPs</a:t>
            </a:r>
          </a:p>
          <a:p>
            <a:r>
              <a:rPr lang="en-US" sz="2400" dirty="0" err="1"/>
              <a:t>Polyspikes</a:t>
            </a:r>
            <a:r>
              <a:rPr lang="en-US" sz="2400" dirty="0"/>
              <a:t> followed by LVFA was found only with MCD, but in only 20% of MCD</a:t>
            </a:r>
          </a:p>
          <a:p>
            <a:r>
              <a:rPr lang="en-US" sz="2400" dirty="0"/>
              <a:t>Impossible to assign a unique significance to any pattern</a:t>
            </a:r>
          </a:p>
          <a:p>
            <a:endParaRPr lang="en-US" sz="2400" dirty="0"/>
          </a:p>
        </p:txBody>
      </p:sp>
    </p:spTree>
    <p:extLst>
      <p:ext uri="{BB962C8B-B14F-4D97-AF65-F5344CB8AC3E}">
        <p14:creationId xmlns:p14="http://schemas.microsoft.com/office/powerpoint/2010/main" val="6649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srcRect l="54167" r="2072" b="50304"/>
          <a:stretch/>
        </p:blipFill>
        <p:spPr bwMode="auto">
          <a:xfrm>
            <a:off x="1371600" y="1943101"/>
            <a:ext cx="7057292" cy="2922985"/>
          </a:xfrm>
          <a:prstGeom prst="rect">
            <a:avLst/>
          </a:prstGeom>
          <a:noFill/>
          <a:ln w="9525">
            <a:noFill/>
            <a:miter lim="800000"/>
            <a:headEnd/>
            <a:tailEnd/>
          </a:ln>
        </p:spPr>
      </p:pic>
      <p:pic>
        <p:nvPicPr>
          <p:cNvPr id="5" name="Picture 3"/>
          <p:cNvPicPr>
            <a:picLocks noChangeAspect="1" noChangeArrowheads="1"/>
          </p:cNvPicPr>
          <p:nvPr/>
        </p:nvPicPr>
        <p:blipFill>
          <a:blip r:embed="rId2" cstate="print"/>
          <a:srcRect r="93837" b="50304"/>
          <a:stretch>
            <a:fillRect/>
          </a:stretch>
        </p:blipFill>
        <p:spPr bwMode="auto">
          <a:xfrm>
            <a:off x="381000" y="1943100"/>
            <a:ext cx="990600" cy="2914650"/>
          </a:xfrm>
          <a:prstGeom prst="rect">
            <a:avLst/>
          </a:prstGeom>
          <a:noFill/>
          <a:ln w="9525">
            <a:noFill/>
            <a:miter lim="800000"/>
            <a:headEnd/>
            <a:tailEnd/>
          </a:ln>
        </p:spPr>
      </p:pic>
    </p:spTree>
    <p:extLst>
      <p:ext uri="{BB962C8B-B14F-4D97-AF65-F5344CB8AC3E}">
        <p14:creationId xmlns:p14="http://schemas.microsoft.com/office/powerpoint/2010/main" val="1448975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p:cNvPicPr>
            <a:picLocks noGrp="1" noChangeAspect="1" noChangeArrowheads="1"/>
          </p:cNvPicPr>
          <p:nvPr>
            <p:ph sz="half" idx="1"/>
          </p:nvPr>
        </p:nvPicPr>
        <p:blipFill>
          <a:blip r:embed="rId3" cstate="print"/>
          <a:srcRect l="78" t="7091" r="46233" b="9631"/>
          <a:stretch>
            <a:fillRect/>
          </a:stretch>
        </p:blipFill>
        <p:spPr>
          <a:xfrm>
            <a:off x="158647" y="1314450"/>
            <a:ext cx="4435839" cy="3829050"/>
          </a:xfrm>
          <a:noFill/>
        </p:spPr>
      </p:pic>
      <p:pic>
        <p:nvPicPr>
          <p:cNvPr id="27652" name="Picture 4"/>
          <p:cNvPicPr>
            <a:picLocks noGrp="1" noChangeAspect="1" noChangeArrowheads="1"/>
          </p:cNvPicPr>
          <p:nvPr>
            <p:ph sz="half" idx="2"/>
          </p:nvPr>
        </p:nvPicPr>
        <p:blipFill>
          <a:blip r:embed="rId4" cstate="print"/>
          <a:srcRect t="7561" r="51923" b="11354"/>
          <a:stretch>
            <a:fillRect/>
          </a:stretch>
        </p:blipFill>
        <p:spPr>
          <a:xfrm>
            <a:off x="4806846" y="1314450"/>
            <a:ext cx="4184754" cy="3829050"/>
          </a:xfrm>
          <a:noFill/>
        </p:spPr>
      </p:pic>
    </p:spTree>
    <p:extLst>
      <p:ext uri="{BB962C8B-B14F-4D97-AF65-F5344CB8AC3E}">
        <p14:creationId xmlns:p14="http://schemas.microsoft.com/office/powerpoint/2010/main" val="59232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blinds(horizontal)">
                                      <p:cBhvr>
                                        <p:cTn id="7" dur="5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37_010724_093752"/>
          <p:cNvPicPr>
            <a:picLocks noChangeAspect="1" noChangeArrowheads="1"/>
          </p:cNvPicPr>
          <p:nvPr/>
        </p:nvPicPr>
        <p:blipFill>
          <a:blip r:embed="rId3">
            <a:grayscl/>
            <a:biLevel thresh="50000"/>
            <a:extLst>
              <a:ext uri="{28A0092B-C50C-407E-A947-70E740481C1C}">
                <a14:useLocalDpi xmlns:a14="http://schemas.microsoft.com/office/drawing/2010/main" val="0"/>
              </a:ext>
            </a:extLst>
          </a:blip>
          <a:srcRect l="3000" t="7500" r="3000" b="5624"/>
          <a:stretch>
            <a:fillRect/>
          </a:stretch>
        </p:blipFill>
        <p:spPr bwMode="auto">
          <a:xfrm>
            <a:off x="122238" y="857250"/>
            <a:ext cx="8869362"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Oval 3"/>
          <p:cNvSpPr>
            <a:spLocks noChangeArrowheads="1"/>
          </p:cNvSpPr>
          <p:nvPr/>
        </p:nvSpPr>
        <p:spPr bwMode="auto">
          <a:xfrm>
            <a:off x="4144963" y="3257551"/>
            <a:ext cx="1281112" cy="1646635"/>
          </a:xfrm>
          <a:prstGeom prst="ellipse">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 Box 4"/>
          <p:cNvSpPr txBox="1">
            <a:spLocks noChangeArrowheads="1"/>
          </p:cNvSpPr>
          <p:nvPr/>
        </p:nvSpPr>
        <p:spPr bwMode="auto">
          <a:xfrm>
            <a:off x="6553200" y="4710112"/>
            <a:ext cx="914400" cy="2047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altLang="en-US" sz="1600" b="1" dirty="0">
                <a:latin typeface="Calibri" pitchFamily="34" charset="0"/>
              </a:rPr>
              <a:t>  1 sec</a:t>
            </a:r>
            <a:endParaRPr lang="en-US" altLang="en-US" dirty="0">
              <a:latin typeface="Arial" pitchFamily="34" charset="0"/>
            </a:endParaRPr>
          </a:p>
        </p:txBody>
      </p:sp>
      <p:sp>
        <p:nvSpPr>
          <p:cNvPr id="6" name="Line 5"/>
          <p:cNvSpPr>
            <a:spLocks noChangeShapeType="1"/>
          </p:cNvSpPr>
          <p:nvPr/>
        </p:nvSpPr>
        <p:spPr bwMode="auto">
          <a:xfrm>
            <a:off x="6645275" y="4710113"/>
            <a:ext cx="639762" cy="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83775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Spike/Sharp Wave Locations</a:t>
            </a:r>
          </a:p>
        </p:txBody>
      </p:sp>
      <p:sp>
        <p:nvSpPr>
          <p:cNvPr id="3" name="Content Placeholder 2"/>
          <p:cNvSpPr>
            <a:spLocks noGrp="1"/>
          </p:cNvSpPr>
          <p:nvPr>
            <p:ph idx="1"/>
          </p:nvPr>
        </p:nvSpPr>
        <p:spPr>
          <a:xfrm>
            <a:off x="457200" y="2057401"/>
            <a:ext cx="8229600" cy="3143250"/>
          </a:xfrm>
        </p:spPr>
        <p:txBody>
          <a:bodyPr>
            <a:normAutofit/>
          </a:bodyPr>
          <a:lstStyle/>
          <a:p>
            <a:r>
              <a:rPr lang="en-US" sz="2400" dirty="0"/>
              <a:t>Temporal &gt; Frontal &gt; </a:t>
            </a:r>
            <a:r>
              <a:rPr lang="en-US" sz="2400" dirty="0" err="1"/>
              <a:t>Centrotemporal</a:t>
            </a:r>
            <a:r>
              <a:rPr lang="en-US" sz="2400" dirty="0"/>
              <a:t> &gt; Parietal &gt; Occipital &gt; Central /</a:t>
            </a:r>
            <a:r>
              <a:rPr lang="en-US" sz="2400" dirty="0" err="1"/>
              <a:t>paracentral</a:t>
            </a:r>
            <a:r>
              <a:rPr lang="en-US" sz="2400" dirty="0"/>
              <a:t>. </a:t>
            </a:r>
          </a:p>
          <a:p>
            <a:r>
              <a:rPr lang="en-US" sz="2400" dirty="0"/>
              <a:t>Association with epilepsy is better for temporal than </a:t>
            </a:r>
            <a:r>
              <a:rPr lang="en-US" sz="2400" dirty="0" err="1"/>
              <a:t>rolandic</a:t>
            </a:r>
            <a:r>
              <a:rPr lang="en-US" sz="2400" dirty="0"/>
              <a:t> or occipital spikes (1)</a:t>
            </a:r>
          </a:p>
          <a:p>
            <a:pPr lvl="1"/>
            <a:endParaRPr lang="en-US" sz="2000" dirty="0"/>
          </a:p>
        </p:txBody>
      </p:sp>
      <p:sp>
        <p:nvSpPr>
          <p:cNvPr id="4" name="TextBox 3"/>
          <p:cNvSpPr txBox="1"/>
          <p:nvPr/>
        </p:nvSpPr>
        <p:spPr>
          <a:xfrm>
            <a:off x="439060" y="5864423"/>
            <a:ext cx="8247740" cy="307777"/>
          </a:xfrm>
          <a:prstGeom prst="rect">
            <a:avLst/>
          </a:prstGeom>
          <a:noFill/>
        </p:spPr>
        <p:txBody>
          <a:bodyPr wrap="square" rtlCol="0">
            <a:spAutoFit/>
          </a:bodyPr>
          <a:lstStyle/>
          <a:p>
            <a:pPr algn="ctr"/>
            <a:r>
              <a:rPr lang="en-US" sz="1400" dirty="0">
                <a:solidFill>
                  <a:schemeClr val="bg1">
                    <a:lumMod val="65000"/>
                  </a:schemeClr>
                </a:solidFill>
              </a:rPr>
              <a:t>(1) </a:t>
            </a:r>
            <a:r>
              <a:rPr lang="en-US" sz="1400" dirty="0" err="1">
                <a:solidFill>
                  <a:schemeClr val="bg1">
                    <a:lumMod val="65000"/>
                  </a:schemeClr>
                </a:solidFill>
              </a:rPr>
              <a:t>Fois</a:t>
            </a:r>
            <a:r>
              <a:rPr lang="en-US" sz="1400" dirty="0">
                <a:solidFill>
                  <a:schemeClr val="bg1">
                    <a:lumMod val="65000"/>
                  </a:schemeClr>
                </a:solidFill>
              </a:rPr>
              <a:t> A et al. (1988) Epilepsia 29:620-623</a:t>
            </a:r>
          </a:p>
        </p:txBody>
      </p:sp>
      <p:sp>
        <p:nvSpPr>
          <p:cNvPr id="6" name="Rectangle 5"/>
          <p:cNvSpPr/>
          <p:nvPr/>
        </p:nvSpPr>
        <p:spPr>
          <a:xfrm>
            <a:off x="381000" y="3829050"/>
            <a:ext cx="3429000" cy="571500"/>
          </a:xfrm>
          <a:prstGeom prst="rect">
            <a:avLst/>
          </a:prstGeom>
          <a:solidFill>
            <a:schemeClr val="accent4">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Anterior Temporal Spikes</a:t>
            </a:r>
          </a:p>
        </p:txBody>
      </p:sp>
      <p:sp>
        <p:nvSpPr>
          <p:cNvPr id="7" name="Rectangle 6"/>
          <p:cNvSpPr/>
          <p:nvPr/>
        </p:nvSpPr>
        <p:spPr>
          <a:xfrm>
            <a:off x="393700" y="4572000"/>
            <a:ext cx="3429000" cy="571500"/>
          </a:xfrm>
          <a:prstGeom prst="rect">
            <a:avLst/>
          </a:prstGeom>
          <a:solidFill>
            <a:schemeClr val="accent4">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Rolandic</a:t>
            </a:r>
            <a:r>
              <a:rPr lang="en-US" sz="2400" dirty="0"/>
              <a:t> Spikes</a:t>
            </a:r>
          </a:p>
        </p:txBody>
      </p:sp>
      <p:sp>
        <p:nvSpPr>
          <p:cNvPr id="8" name="Rectangle 7"/>
          <p:cNvSpPr/>
          <p:nvPr/>
        </p:nvSpPr>
        <p:spPr>
          <a:xfrm>
            <a:off x="4584700" y="4572000"/>
            <a:ext cx="4279900" cy="571500"/>
          </a:xfrm>
          <a:prstGeom prst="rect">
            <a:avLst/>
          </a:prstGeom>
          <a:solidFill>
            <a:schemeClr val="accent4">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 Epilepsy</a:t>
            </a:r>
          </a:p>
        </p:txBody>
      </p:sp>
      <p:sp>
        <p:nvSpPr>
          <p:cNvPr id="9" name="Rectangle 8"/>
          <p:cNvSpPr/>
          <p:nvPr/>
        </p:nvSpPr>
        <p:spPr>
          <a:xfrm>
            <a:off x="4572000" y="3829050"/>
            <a:ext cx="4279900" cy="571500"/>
          </a:xfrm>
          <a:prstGeom prst="rect">
            <a:avLst/>
          </a:prstGeom>
          <a:solidFill>
            <a:schemeClr val="accent4">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90% Epilepsy</a:t>
            </a:r>
          </a:p>
        </p:txBody>
      </p:sp>
      <p:cxnSp>
        <p:nvCxnSpPr>
          <p:cNvPr id="10" name="Straight Arrow Connector 9"/>
          <p:cNvCxnSpPr>
            <a:stCxn id="6" idx="3"/>
            <a:endCxn id="9" idx="1"/>
          </p:cNvCxnSpPr>
          <p:nvPr/>
        </p:nvCxnSpPr>
        <p:spPr>
          <a:xfrm>
            <a:off x="3810000" y="4114800"/>
            <a:ext cx="762000" cy="0"/>
          </a:xfrm>
          <a:prstGeom prst="straightConnector1">
            <a:avLst/>
          </a:prstGeom>
          <a:ln w="57150">
            <a:solidFill>
              <a:schemeClr val="tx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822700" y="4857750"/>
            <a:ext cx="762000" cy="0"/>
          </a:xfrm>
          <a:prstGeom prst="straightConnector1">
            <a:avLst/>
          </a:prstGeom>
          <a:ln w="57150">
            <a:solidFill>
              <a:schemeClr val="tx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666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par>
                                <p:cTn id="15" presetID="6"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6" presetClass="entr" presetSubtype="16"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TotalTime>
  <Words>10798</Words>
  <Application>Microsoft Office PowerPoint</Application>
  <PresentationFormat>On-screen Show (4:3)</PresentationFormat>
  <Paragraphs>450</Paragraphs>
  <Slides>56</Slides>
  <Notes>44</Notes>
  <HiddenSlides>2</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56</vt:i4>
      </vt:variant>
    </vt:vector>
  </HeadingPairs>
  <TitlesOfParts>
    <vt:vector size="68" baseType="lpstr">
      <vt:lpstr>Aharoni</vt:lpstr>
      <vt:lpstr>Arial</vt:lpstr>
      <vt:lpstr>Arial Unicode MS</vt:lpstr>
      <vt:lpstr>Bookman Old Style</vt:lpstr>
      <vt:lpstr>Calibri</vt:lpstr>
      <vt:lpstr>Calibri Light</vt:lpstr>
      <vt:lpstr>Century Gothic</vt:lpstr>
      <vt:lpstr>Verdana</vt:lpstr>
      <vt:lpstr>Wingdings</vt:lpstr>
      <vt:lpstr>Office Theme</vt:lpstr>
      <vt:lpstr>1_Office Theme</vt:lpstr>
      <vt:lpstr>4_Office Theme</vt:lpstr>
      <vt:lpstr>PowerPoint Presentation</vt:lpstr>
      <vt:lpstr>PowerPoint Presentation</vt:lpstr>
      <vt:lpstr>Interictal Epileptiform Discharges</vt:lpstr>
      <vt:lpstr>EEG of asymptomatic first-degree relatives of patients with JME, CAE, and rolandic epilepsy</vt:lpstr>
      <vt:lpstr>Spikes/Sharp Waves</vt:lpstr>
      <vt:lpstr>PowerPoint Presentation</vt:lpstr>
      <vt:lpstr>PowerPoint Presentation</vt:lpstr>
      <vt:lpstr>PowerPoint Presentation</vt:lpstr>
      <vt:lpstr>Spike/Sharp Wave Locations</vt:lpstr>
      <vt:lpstr>PowerPoint Presentation</vt:lpstr>
      <vt:lpstr>PowerPoint Presentation</vt:lpstr>
      <vt:lpstr>PowerPoint Presentation</vt:lpstr>
      <vt:lpstr>PowerPoint Presentation</vt:lpstr>
      <vt:lpstr>Spike/Sharp Wave Locations</vt:lpstr>
      <vt:lpstr>Focal Spikes</vt:lpstr>
      <vt:lpstr>PowerPoint Presentation</vt:lpstr>
      <vt:lpstr>Focal Spikes</vt:lpstr>
      <vt:lpstr>BECTS</vt:lpstr>
      <vt:lpstr>Temporal Intermittent Rhythmic Delta Activity (TIRDA)</vt:lpstr>
      <vt:lpstr>PowerPoint Presentation</vt:lpstr>
      <vt:lpstr>Secondary Bilateral Synchrony </vt:lpstr>
      <vt:lpstr>PowerPoint Presentation</vt:lpstr>
      <vt:lpstr>Generalized IEDs.</vt:lpstr>
      <vt:lpstr>PowerPoint Presentation</vt:lpstr>
      <vt:lpstr>PowerPoint Presentation</vt:lpstr>
      <vt:lpstr>PowerPoint Presentation</vt:lpstr>
      <vt:lpstr>PowerPoint Presentation</vt:lpstr>
      <vt:lpstr>Generalized IEDs.</vt:lpstr>
      <vt:lpstr>PowerPoint Presentation</vt:lpstr>
      <vt:lpstr>Generalized IEDs.</vt:lpstr>
      <vt:lpstr>Generalized IEDs.</vt:lpstr>
      <vt:lpstr>PowerPoint Presentation</vt:lpstr>
      <vt:lpstr>Generalized IEDs.</vt:lpstr>
      <vt:lpstr>PowerPoint Presentation</vt:lpstr>
      <vt:lpstr>Importance of Ictal Recordings</vt:lpstr>
      <vt:lpstr>Ictal Discharges – General Considerations</vt:lpstr>
      <vt:lpstr>Focal Aware Seizures</vt:lpstr>
      <vt:lpstr>Focal Impaired Awareness Seizures</vt:lpstr>
      <vt:lpstr>Temporal Lobe Seizures</vt:lpstr>
      <vt:lpstr>PowerPoint Presentation</vt:lpstr>
      <vt:lpstr>PowerPoint Presentation</vt:lpstr>
      <vt:lpstr>EEG in Extratemporal Epilepsy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What’s under the panel?</vt:lpstr>
      <vt:lpstr>RH Seizure after Stroke</vt:lpstr>
      <vt:lpstr>Generalized Epilepsy </vt:lpstr>
      <vt:lpstr>Generalized Epilepsy </vt:lpstr>
      <vt:lpstr>PowerPoint Presentation</vt:lpstr>
      <vt:lpstr>Conclusions</vt:lpstr>
    </vt:vector>
  </TitlesOfParts>
  <Company>MFA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mkoubeissi</dc:creator>
  <cp:lastModifiedBy>Loughlin, Naomi</cp:lastModifiedBy>
  <cp:revision>80</cp:revision>
  <dcterms:created xsi:type="dcterms:W3CDTF">2012-08-10T19:50:48Z</dcterms:created>
  <dcterms:modified xsi:type="dcterms:W3CDTF">2023-08-24T11:39:17Z</dcterms:modified>
</cp:coreProperties>
</file>